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5"/>
  </p:notesMasterIdLst>
  <p:sldIdLst>
    <p:sldId id="256" r:id="rId2"/>
    <p:sldId id="384" r:id="rId3"/>
    <p:sldId id="383" r:id="rId4"/>
    <p:sldId id="258" r:id="rId5"/>
    <p:sldId id="303" r:id="rId6"/>
    <p:sldId id="501" r:id="rId7"/>
    <p:sldId id="474" r:id="rId8"/>
    <p:sldId id="542" r:id="rId9"/>
    <p:sldId id="541" r:id="rId10"/>
    <p:sldId id="324" r:id="rId11"/>
    <p:sldId id="543" r:id="rId12"/>
    <p:sldId id="544" r:id="rId13"/>
    <p:sldId id="545" r:id="rId14"/>
    <p:sldId id="546" r:id="rId15"/>
    <p:sldId id="547" r:id="rId16"/>
    <p:sldId id="366" r:id="rId17"/>
    <p:sldId id="548" r:id="rId18"/>
    <p:sldId id="413" r:id="rId19"/>
    <p:sldId id="549" r:id="rId20"/>
    <p:sldId id="554" r:id="rId21"/>
    <p:sldId id="552" r:id="rId22"/>
    <p:sldId id="553" r:id="rId23"/>
    <p:sldId id="556" r:id="rId24"/>
    <p:sldId id="555" r:id="rId25"/>
    <p:sldId id="441" r:id="rId26"/>
    <p:sldId id="497" r:id="rId27"/>
    <p:sldId id="415" r:id="rId28"/>
    <p:sldId id="368" r:id="rId29"/>
    <p:sldId id="439" r:id="rId30"/>
    <p:sldId id="533" r:id="rId31"/>
    <p:sldId id="557" r:id="rId32"/>
    <p:sldId id="403" r:id="rId33"/>
    <p:sldId id="558" r:id="rId34"/>
    <p:sldId id="452" r:id="rId35"/>
    <p:sldId id="559" r:id="rId36"/>
    <p:sldId id="405" r:id="rId37"/>
    <p:sldId id="560" r:id="rId38"/>
    <p:sldId id="564" r:id="rId39"/>
    <p:sldId id="565" r:id="rId40"/>
    <p:sldId id="566" r:id="rId41"/>
    <p:sldId id="567" r:id="rId42"/>
    <p:sldId id="289" r:id="rId43"/>
    <p:sldId id="29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EE"/>
    <a:srgbClr val="FDF7C9"/>
    <a:srgbClr val="800080"/>
    <a:srgbClr val="F0F4F8"/>
    <a:srgbClr val="C4C301"/>
    <a:srgbClr val="DB3B46"/>
    <a:srgbClr val="5A0D5A"/>
    <a:srgbClr val="6D076D"/>
    <a:srgbClr val="F9C722"/>
    <a:srgbClr val="78B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29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656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8D67D4-24C2-4427-9DA9-A3AEEE40571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Cadre</a:t>
          </a:r>
          <a:endParaRPr lang="en-US"/>
        </a:p>
      </dgm:t>
    </dgm:pt>
    <dgm:pt modelId="{18D0EF1E-6398-43D4-B746-EA8C3FA12B7F}" type="parTrans" cxnId="{A31C0EA0-F9B5-494F-B958-D775DE1B817C}">
      <dgm:prSet/>
      <dgm:spPr/>
      <dgm:t>
        <a:bodyPr/>
        <a:lstStyle/>
        <a:p>
          <a:endParaRPr lang="en-US"/>
        </a:p>
      </dgm:t>
    </dgm:pt>
    <dgm:pt modelId="{51FE6038-5D2D-48A2-9EC9-9BC309AECDA4}" type="sibTrans" cxnId="{A31C0EA0-F9B5-494F-B958-D775DE1B817C}">
      <dgm:prSet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Modélisation</a:t>
          </a:r>
          <a:endParaRPr lang="en-US"/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337514E-F620-4D49-A4CF-A5A978494EF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Mise en Production</a:t>
          </a:r>
        </a:p>
      </dgm:t>
    </dgm:pt>
    <dgm:pt modelId="{FE82E917-033A-4F79-947B-B2F04A1921BB}" type="parTrans" cxnId="{C9D9216A-BA77-4334-AA97-BF989E2A58E1}">
      <dgm:prSet/>
      <dgm:spPr/>
      <dgm:t>
        <a:bodyPr/>
        <a:lstStyle/>
        <a:p>
          <a:endParaRPr lang="en-US"/>
        </a:p>
      </dgm:t>
    </dgm:pt>
    <dgm:pt modelId="{620392BF-02A8-43B1-9B83-E43B9EE33561}" type="sibTrans" cxnId="{C9D9216A-BA77-4334-AA97-BF989E2A58E1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Questions - Réponses</a:t>
          </a:r>
          <a:endParaRPr lang="en-US"/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D21DAD25-BE76-DB4F-802C-64AD8725D18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/>
            <a:t>Analyse Exploratoire</a:t>
          </a:r>
        </a:p>
      </dgm:t>
    </dgm:pt>
    <dgm:pt modelId="{68EC1BE6-8BD1-584A-83AE-34D412205B2E}" type="parTrans" cxnId="{5EB85A6C-99AF-DA42-A43E-C69FEFB3C787}">
      <dgm:prSet/>
      <dgm:spPr/>
      <dgm:t>
        <a:bodyPr/>
        <a:lstStyle/>
        <a:p>
          <a:endParaRPr lang="en-US"/>
        </a:p>
      </dgm:t>
    </dgm:pt>
    <dgm:pt modelId="{DFC4FB1E-DB48-604F-9F99-1159907C34B6}" type="sibTrans" cxnId="{5EB85A6C-99AF-DA42-A43E-C69FEFB3C787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6B4B1B2-E4B7-426A-8B3F-D0114BF53E2C}" type="pres">
      <dgm:prSet presAssocID="{D28D67D4-24C2-4427-9DA9-A3AEEE40571A}" presName="compNode" presStyleCnt="0"/>
      <dgm:spPr/>
    </dgm:pt>
    <dgm:pt modelId="{4D7C9F47-2F00-4DF6-8CDC-D87C668C2124}" type="pres">
      <dgm:prSet presAssocID="{D28D67D4-24C2-4427-9DA9-A3AEEE4057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92C0742-BE9E-47CF-ABFF-BE18CA9A6EEA}" type="pres">
      <dgm:prSet presAssocID="{D28D67D4-24C2-4427-9DA9-A3AEEE40571A}" presName="spaceRect" presStyleCnt="0"/>
      <dgm:spPr/>
    </dgm:pt>
    <dgm:pt modelId="{90826A96-594A-4B3D-84B4-787A2253C7B3}" type="pres">
      <dgm:prSet presAssocID="{D28D67D4-24C2-4427-9DA9-A3AEEE40571A}" presName="textRect" presStyleLbl="revTx" presStyleIdx="0" presStyleCnt="5">
        <dgm:presLayoutVars>
          <dgm:chMax val="1"/>
          <dgm:chPref val="1"/>
        </dgm:presLayoutVars>
      </dgm:prSet>
      <dgm:spPr/>
    </dgm:pt>
    <dgm:pt modelId="{B67ADE9E-2486-4DE9-952B-36B4D4D5A80D}" type="pres">
      <dgm:prSet presAssocID="{51FE6038-5D2D-48A2-9EC9-9BC309AECDA4}" presName="sibTrans" presStyleCnt="0"/>
      <dgm:spPr/>
    </dgm:pt>
    <dgm:pt modelId="{EB097A9F-4C19-6D44-9416-3984DEFA8B2D}" type="pres">
      <dgm:prSet presAssocID="{D21DAD25-BE76-DB4F-802C-64AD8725D180}" presName="compNode" presStyleCnt="0"/>
      <dgm:spPr/>
    </dgm:pt>
    <dgm:pt modelId="{25407064-695E-B547-9AFE-2B69747C1900}" type="pres">
      <dgm:prSet presAssocID="{D21DAD25-BE76-DB4F-802C-64AD8725D18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2FF8697-080B-7E42-AC53-539CAFAE5824}" type="pres">
      <dgm:prSet presAssocID="{D21DAD25-BE76-DB4F-802C-64AD8725D180}" presName="spaceRect" presStyleCnt="0"/>
      <dgm:spPr/>
    </dgm:pt>
    <dgm:pt modelId="{CCF0D7B2-D44C-8345-AD01-EF767F3D7D04}" type="pres">
      <dgm:prSet presAssocID="{D21DAD25-BE76-DB4F-802C-64AD8725D180}" presName="textRect" presStyleLbl="revTx" presStyleIdx="1" presStyleCnt="5">
        <dgm:presLayoutVars>
          <dgm:chMax val="1"/>
          <dgm:chPref val="1"/>
        </dgm:presLayoutVars>
      </dgm:prSet>
      <dgm:spPr/>
    </dgm:pt>
    <dgm:pt modelId="{C1A393B4-AD57-7B41-8B5A-8B296553E0F1}" type="pres">
      <dgm:prSet presAssocID="{DFC4FB1E-DB48-604F-9F99-1159907C34B6}" presName="sibTrans" presStyleCnt="0"/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2" presStyleCnt="5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0201159A-2FF3-4FAB-B8E9-C62DF900487A}" type="pres">
      <dgm:prSet presAssocID="{A337514E-F620-4D49-A4CF-A5A978494EF8}" presName="compNode" presStyleCnt="0"/>
      <dgm:spPr/>
    </dgm:pt>
    <dgm:pt modelId="{C7BA6CE6-7D9B-49E8-AA88-E86484281ECC}" type="pres">
      <dgm:prSet presAssocID="{A337514E-F620-4D49-A4CF-A5A978494E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B3CE7715-DC51-4982-962C-78E35F478E54}" type="pres">
      <dgm:prSet presAssocID="{A337514E-F620-4D49-A4CF-A5A978494EF8}" presName="spaceRect" presStyleCnt="0"/>
      <dgm:spPr/>
    </dgm:pt>
    <dgm:pt modelId="{28E00F04-7A61-4AA0-BF00-5FF366D62681}" type="pres">
      <dgm:prSet presAssocID="{A337514E-F620-4D49-A4CF-A5A978494EF8}" presName="textRect" presStyleLbl="revTx" presStyleIdx="3" presStyleCnt="5">
        <dgm:presLayoutVars>
          <dgm:chMax val="1"/>
          <dgm:chPref val="1"/>
        </dgm:presLayoutVars>
      </dgm:prSet>
      <dgm:spPr/>
    </dgm:pt>
    <dgm:pt modelId="{EA36CAFA-21F2-4C11-BCE6-744D479900DF}" type="pres">
      <dgm:prSet presAssocID="{620392BF-02A8-43B1-9B83-E43B9EE33561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7E74700-CD05-1B4E-A1DA-D165E0187E90}" type="presOf" srcId="{A337514E-F620-4D49-A4CF-A5A978494EF8}" destId="{28E00F04-7A61-4AA0-BF00-5FF366D62681}" srcOrd="0" destOrd="0" presId="urn:microsoft.com/office/officeart/2018/2/layout/IconLabelList"/>
    <dgm:cxn modelId="{BE4BE225-B4BB-BC43-8FBF-202A015A1635}" type="presOf" srcId="{D28D67D4-24C2-4427-9DA9-A3AEEE40571A}" destId="{90826A96-594A-4B3D-84B4-787A2253C7B3}" srcOrd="0" destOrd="0" presId="urn:microsoft.com/office/officeart/2018/2/layout/IconLabelList"/>
    <dgm:cxn modelId="{C9D9216A-BA77-4334-AA97-BF989E2A58E1}" srcId="{67CD1924-80FA-4EB9-B7F9-9D1D400F336C}" destId="{A337514E-F620-4D49-A4CF-A5A978494EF8}" srcOrd="3" destOrd="0" parTransId="{FE82E917-033A-4F79-947B-B2F04A1921BB}" sibTransId="{620392BF-02A8-43B1-9B83-E43B9EE33561}"/>
    <dgm:cxn modelId="{5EB85A6C-99AF-DA42-A43E-C69FEFB3C787}" srcId="{67CD1924-80FA-4EB9-B7F9-9D1D400F336C}" destId="{D21DAD25-BE76-DB4F-802C-64AD8725D180}" srcOrd="1" destOrd="0" parTransId="{68EC1BE6-8BD1-584A-83AE-34D412205B2E}" sibTransId="{DFC4FB1E-DB48-604F-9F99-1159907C34B6}"/>
    <dgm:cxn modelId="{E7331176-73DF-AF4A-A5D0-DDA98D6169BC}" type="presOf" srcId="{AC23B4C4-4ED5-4040-ACD6-5D057A5405E4}" destId="{8C494FE7-C194-4DBB-860C-A655DC7B3C92}" srcOrd="0" destOrd="0" presId="urn:microsoft.com/office/officeart/2018/2/layout/IconLabelList"/>
    <dgm:cxn modelId="{6706F278-5EB8-465C-8E04-6E285ABE7C39}" srcId="{67CD1924-80FA-4EB9-B7F9-9D1D400F336C}" destId="{66F01CD2-3250-4D6D-AFBC-5A991591EDF2}" srcOrd="2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A31C0EA0-F9B5-494F-B958-D775DE1B817C}" srcId="{67CD1924-80FA-4EB9-B7F9-9D1D400F336C}" destId="{D28D67D4-24C2-4427-9DA9-A3AEEE40571A}" srcOrd="0" destOrd="0" parTransId="{18D0EF1E-6398-43D4-B746-EA8C3FA12B7F}" sibTransId="{51FE6038-5D2D-48A2-9EC9-9BC309AECDA4}"/>
    <dgm:cxn modelId="{0BA34AA3-C49E-4678-AEFC-2EA6020C0CA8}" srcId="{67CD1924-80FA-4EB9-B7F9-9D1D400F336C}" destId="{AC23B4C4-4ED5-4040-ACD6-5D057A5405E4}" srcOrd="4" destOrd="0" parTransId="{72695828-79A3-43B3-94B3-B3A0E78FA660}" sibTransId="{346F102E-ACF6-4E3D-BC4B-4821253022C9}"/>
    <dgm:cxn modelId="{7EDFF8B5-1C53-9044-BD98-D050A97EA331}" type="presOf" srcId="{66F01CD2-3250-4D6D-AFBC-5A991591EDF2}" destId="{35DDEB99-BA2C-4DDE-8EDA-8BB0041525C4}" srcOrd="0" destOrd="0" presId="urn:microsoft.com/office/officeart/2018/2/layout/IconLabelList"/>
    <dgm:cxn modelId="{8E2F65FB-1F90-7345-A698-AFE7BD60539D}" type="presOf" srcId="{D21DAD25-BE76-DB4F-802C-64AD8725D180}" destId="{CCF0D7B2-D44C-8345-AD01-EF767F3D7D04}" srcOrd="0" destOrd="0" presId="urn:microsoft.com/office/officeart/2018/2/layout/IconLabelList"/>
    <dgm:cxn modelId="{8F3FE104-2D14-D242-86D2-FFACB91F53A0}" type="presParOf" srcId="{4C3098D2-B188-4FEB-BECA-90E2684955E0}" destId="{A6B4B1B2-E4B7-426A-8B3F-D0114BF53E2C}" srcOrd="0" destOrd="0" presId="urn:microsoft.com/office/officeart/2018/2/layout/IconLabelList"/>
    <dgm:cxn modelId="{4F285D17-0E1E-464E-9DE4-B944AA1C3355}" type="presParOf" srcId="{A6B4B1B2-E4B7-426A-8B3F-D0114BF53E2C}" destId="{4D7C9F47-2F00-4DF6-8CDC-D87C668C2124}" srcOrd="0" destOrd="0" presId="urn:microsoft.com/office/officeart/2018/2/layout/IconLabelList"/>
    <dgm:cxn modelId="{5910B20C-9649-0B41-9519-99DB7F99A932}" type="presParOf" srcId="{A6B4B1B2-E4B7-426A-8B3F-D0114BF53E2C}" destId="{692C0742-BE9E-47CF-ABFF-BE18CA9A6EEA}" srcOrd="1" destOrd="0" presId="urn:microsoft.com/office/officeart/2018/2/layout/IconLabelList"/>
    <dgm:cxn modelId="{EE5D65B5-6093-CF44-A026-A7932C5F5952}" type="presParOf" srcId="{A6B4B1B2-E4B7-426A-8B3F-D0114BF53E2C}" destId="{90826A96-594A-4B3D-84B4-787A2253C7B3}" srcOrd="2" destOrd="0" presId="urn:microsoft.com/office/officeart/2018/2/layout/IconLabelList"/>
    <dgm:cxn modelId="{12FA9343-D8A9-B443-AC08-C583B54D2B5A}" type="presParOf" srcId="{4C3098D2-B188-4FEB-BECA-90E2684955E0}" destId="{B67ADE9E-2486-4DE9-952B-36B4D4D5A80D}" srcOrd="1" destOrd="0" presId="urn:microsoft.com/office/officeart/2018/2/layout/IconLabelList"/>
    <dgm:cxn modelId="{427DB49A-D353-3540-9D01-95A1F4862F3A}" type="presParOf" srcId="{4C3098D2-B188-4FEB-BECA-90E2684955E0}" destId="{EB097A9F-4C19-6D44-9416-3984DEFA8B2D}" srcOrd="2" destOrd="0" presId="urn:microsoft.com/office/officeart/2018/2/layout/IconLabelList"/>
    <dgm:cxn modelId="{DA0C1348-5721-6246-9C77-B91750DD6122}" type="presParOf" srcId="{EB097A9F-4C19-6D44-9416-3984DEFA8B2D}" destId="{25407064-695E-B547-9AFE-2B69747C1900}" srcOrd="0" destOrd="0" presId="urn:microsoft.com/office/officeart/2018/2/layout/IconLabelList"/>
    <dgm:cxn modelId="{9F024E16-1382-234D-9169-F6879C970741}" type="presParOf" srcId="{EB097A9F-4C19-6D44-9416-3984DEFA8B2D}" destId="{62FF8697-080B-7E42-AC53-539CAFAE5824}" srcOrd="1" destOrd="0" presId="urn:microsoft.com/office/officeart/2018/2/layout/IconLabelList"/>
    <dgm:cxn modelId="{1CC72753-889F-EA42-85D6-C2C1D64A12A4}" type="presParOf" srcId="{EB097A9F-4C19-6D44-9416-3984DEFA8B2D}" destId="{CCF0D7B2-D44C-8345-AD01-EF767F3D7D04}" srcOrd="2" destOrd="0" presId="urn:microsoft.com/office/officeart/2018/2/layout/IconLabelList"/>
    <dgm:cxn modelId="{776CD801-F1B6-9C45-BCB4-5CDD5C62CD31}" type="presParOf" srcId="{4C3098D2-B188-4FEB-BECA-90E2684955E0}" destId="{C1A393B4-AD57-7B41-8B5A-8B296553E0F1}" srcOrd="3" destOrd="0" presId="urn:microsoft.com/office/officeart/2018/2/layout/IconLabelList"/>
    <dgm:cxn modelId="{28B2BE2D-681A-E744-B899-085132B874FF}" type="presParOf" srcId="{4C3098D2-B188-4FEB-BECA-90E2684955E0}" destId="{AB72F7F2-7989-455E-A721-A3244D36D496}" srcOrd="4" destOrd="0" presId="urn:microsoft.com/office/officeart/2018/2/layout/IconLabelList"/>
    <dgm:cxn modelId="{6C66267D-12C3-804D-BF3F-5FE8D29DF654}" type="presParOf" srcId="{AB72F7F2-7989-455E-A721-A3244D36D496}" destId="{72B11CC4-2198-4B48-BB84-AAD2C7A0C745}" srcOrd="0" destOrd="0" presId="urn:microsoft.com/office/officeart/2018/2/layout/IconLabelList"/>
    <dgm:cxn modelId="{ABDF7084-8C4A-7F4D-9E59-4ABA460AF818}" type="presParOf" srcId="{AB72F7F2-7989-455E-A721-A3244D36D496}" destId="{85A2D853-5286-4BFC-AC02-D3B998B54A32}" srcOrd="1" destOrd="0" presId="urn:microsoft.com/office/officeart/2018/2/layout/IconLabelList"/>
    <dgm:cxn modelId="{CA2B3BFF-EB91-7346-90D1-3DDF5CE915E9}" type="presParOf" srcId="{AB72F7F2-7989-455E-A721-A3244D36D496}" destId="{35DDEB99-BA2C-4DDE-8EDA-8BB0041525C4}" srcOrd="2" destOrd="0" presId="urn:microsoft.com/office/officeart/2018/2/layout/IconLabelList"/>
    <dgm:cxn modelId="{4A46ACBE-95AE-3245-B964-2BE4F07E5E11}" type="presParOf" srcId="{4C3098D2-B188-4FEB-BECA-90E2684955E0}" destId="{E2CCBE7C-42F6-46CD-838D-36ABFBBBB748}" srcOrd="5" destOrd="0" presId="urn:microsoft.com/office/officeart/2018/2/layout/IconLabelList"/>
    <dgm:cxn modelId="{D2F0EE71-8BE6-4247-8C29-40BAB7CE81AB}" type="presParOf" srcId="{4C3098D2-B188-4FEB-BECA-90E2684955E0}" destId="{0201159A-2FF3-4FAB-B8E9-C62DF900487A}" srcOrd="6" destOrd="0" presId="urn:microsoft.com/office/officeart/2018/2/layout/IconLabelList"/>
    <dgm:cxn modelId="{8007B175-F986-EA44-B127-72EBF35D826D}" type="presParOf" srcId="{0201159A-2FF3-4FAB-B8E9-C62DF900487A}" destId="{C7BA6CE6-7D9B-49E8-AA88-E86484281ECC}" srcOrd="0" destOrd="0" presId="urn:microsoft.com/office/officeart/2018/2/layout/IconLabelList"/>
    <dgm:cxn modelId="{BEFB2ED1-9818-FB4A-A073-FEF6A0283233}" type="presParOf" srcId="{0201159A-2FF3-4FAB-B8E9-C62DF900487A}" destId="{B3CE7715-DC51-4982-962C-78E35F478E54}" srcOrd="1" destOrd="0" presId="urn:microsoft.com/office/officeart/2018/2/layout/IconLabelList"/>
    <dgm:cxn modelId="{E8C0A5B7-DCF8-8A47-B593-B3A16B3FC12D}" type="presParOf" srcId="{0201159A-2FF3-4FAB-B8E9-C62DF900487A}" destId="{28E00F04-7A61-4AA0-BF00-5FF366D62681}" srcOrd="2" destOrd="0" presId="urn:microsoft.com/office/officeart/2018/2/layout/IconLabelList"/>
    <dgm:cxn modelId="{CE9F8AF4-6F6A-E44F-95AD-10DA66521066}" type="presParOf" srcId="{4C3098D2-B188-4FEB-BECA-90E2684955E0}" destId="{EA36CAFA-21F2-4C11-BCE6-744D479900DF}" srcOrd="7" destOrd="0" presId="urn:microsoft.com/office/officeart/2018/2/layout/IconLabelList"/>
    <dgm:cxn modelId="{05E65425-B011-CD43-9434-11F3554925EF}" type="presParOf" srcId="{4C3098D2-B188-4FEB-BECA-90E2684955E0}" destId="{B0146CB0-CA14-43D6-8703-E6AEB9423FE3}" srcOrd="8" destOrd="0" presId="urn:microsoft.com/office/officeart/2018/2/layout/IconLabelList"/>
    <dgm:cxn modelId="{4A161C96-872A-E146-A11D-5AE80DB24EF7}" type="presParOf" srcId="{B0146CB0-CA14-43D6-8703-E6AEB9423FE3}" destId="{59814F26-C5C1-4EBA-B830-BBCE9247771F}" srcOrd="0" destOrd="0" presId="urn:microsoft.com/office/officeart/2018/2/layout/IconLabelList"/>
    <dgm:cxn modelId="{DE3AE197-4465-7340-91CE-722CE54AD131}" type="presParOf" srcId="{B0146CB0-CA14-43D6-8703-E6AEB9423FE3}" destId="{21544E5F-C1C4-47D9-B32F-3A6F037F32FF}" srcOrd="1" destOrd="0" presId="urn:microsoft.com/office/officeart/2018/2/layout/IconLabelList"/>
    <dgm:cxn modelId="{91424568-95DE-4E49-A115-CADFA733FA51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CD1924-80FA-4EB9-B7F9-9D1D400F33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F01CD2-3250-4D6D-AFBC-5A991591ED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Feature engineering</a:t>
          </a:r>
        </a:p>
      </dgm:t>
    </dgm:pt>
    <dgm:pt modelId="{29FD73E3-90DF-46E7-BC5C-0EEA89BCE8F3}" type="parTrans" cxnId="{6706F278-5EB8-465C-8E04-6E285ABE7C39}">
      <dgm:prSet/>
      <dgm:spPr/>
      <dgm:t>
        <a:bodyPr/>
        <a:lstStyle/>
        <a:p>
          <a:endParaRPr lang="en-US"/>
        </a:p>
      </dgm:t>
    </dgm:pt>
    <dgm:pt modelId="{E38D1ADC-0EFA-4FF8-955D-CAB2654BB5AB}" type="sibTrans" cxnId="{6706F278-5EB8-465C-8E04-6E285ABE7C39}">
      <dgm:prSet/>
      <dgm:spPr/>
      <dgm:t>
        <a:bodyPr/>
        <a:lstStyle/>
        <a:p>
          <a:endParaRPr lang="en-US"/>
        </a:p>
      </dgm:t>
    </dgm:pt>
    <dgm:pt modelId="{AC23B4C4-4ED5-4040-ACD6-5D057A5405E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Interprétabilité</a:t>
          </a:r>
          <a:endParaRPr lang="fr-FR" dirty="0"/>
        </a:p>
      </dgm:t>
    </dgm:pt>
    <dgm:pt modelId="{72695828-79A3-43B3-94B3-B3A0E78FA660}" type="parTrans" cxnId="{0BA34AA3-C49E-4678-AEFC-2EA6020C0CA8}">
      <dgm:prSet/>
      <dgm:spPr/>
      <dgm:t>
        <a:bodyPr/>
        <a:lstStyle/>
        <a:p>
          <a:endParaRPr lang="en-US"/>
        </a:p>
      </dgm:t>
    </dgm:pt>
    <dgm:pt modelId="{346F102E-ACF6-4E3D-BC4B-4821253022C9}" type="sibTrans" cxnId="{0BA34AA3-C49E-4678-AEFC-2EA6020C0CA8}">
      <dgm:prSet/>
      <dgm:spPr/>
      <dgm:t>
        <a:bodyPr/>
        <a:lstStyle/>
        <a:p>
          <a:endParaRPr lang="en-US"/>
        </a:p>
      </dgm:t>
    </dgm:pt>
    <dgm:pt modelId="{80084EED-252A-064A-ACCE-D65137E5C6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Sélection</a:t>
          </a:r>
          <a:r>
            <a:rPr lang="en-US"/>
            <a:t> de </a:t>
          </a:r>
          <a:r>
            <a:rPr lang="en-US" err="1"/>
            <a:t>l’algorithme</a:t>
          </a:r>
          <a:endParaRPr lang="en-US"/>
        </a:p>
      </dgm:t>
    </dgm:pt>
    <dgm:pt modelId="{14219FBE-7144-AD42-BDA7-B8CA03D9DA9A}" type="sibTrans" cxnId="{4ED77C8E-BDA6-F94C-9346-F5C761049AF3}">
      <dgm:prSet/>
      <dgm:spPr/>
      <dgm:t>
        <a:bodyPr/>
        <a:lstStyle/>
        <a:p>
          <a:endParaRPr lang="en-US"/>
        </a:p>
      </dgm:t>
    </dgm:pt>
    <dgm:pt modelId="{F2AF39B2-E091-9F48-B177-5E923BB43493}" type="parTrans" cxnId="{4ED77C8E-BDA6-F94C-9346-F5C761049AF3}">
      <dgm:prSet/>
      <dgm:spPr/>
      <dgm:t>
        <a:bodyPr/>
        <a:lstStyle/>
        <a:p>
          <a:endParaRPr lang="en-US"/>
        </a:p>
      </dgm:t>
    </dgm:pt>
    <dgm:pt modelId="{ED24F485-5D70-5447-BF31-6678FD0A7C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Optimisation</a:t>
          </a:r>
          <a:r>
            <a:rPr lang="en-US"/>
            <a:t> des </a:t>
          </a:r>
          <a:r>
            <a:rPr lang="en-US" err="1"/>
            <a:t>hyperparamètres</a:t>
          </a:r>
          <a:endParaRPr lang="en-US"/>
        </a:p>
      </dgm:t>
    </dgm:pt>
    <dgm:pt modelId="{439DC519-4D33-F448-933F-3F5E66E1AD3C}" type="parTrans" cxnId="{C045398B-A557-4841-A88E-05F4B9AA20B8}">
      <dgm:prSet/>
      <dgm:spPr/>
      <dgm:t>
        <a:bodyPr/>
        <a:lstStyle/>
        <a:p>
          <a:endParaRPr lang="en-US"/>
        </a:p>
      </dgm:t>
    </dgm:pt>
    <dgm:pt modelId="{CC92B1E5-03D1-474C-8880-92DF7260F57F}" type="sibTrans" cxnId="{C045398B-A557-4841-A88E-05F4B9AA20B8}">
      <dgm:prSet/>
      <dgm:spPr/>
      <dgm:t>
        <a:bodyPr/>
        <a:lstStyle/>
        <a:p>
          <a:endParaRPr lang="en-US"/>
        </a:p>
      </dgm:t>
    </dgm:pt>
    <dgm:pt modelId="{11BA2E70-0F3A-5C4E-A637-5439FEE056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Préprocessing</a:t>
          </a:r>
          <a:endParaRPr lang="en-US" dirty="0"/>
        </a:p>
      </dgm:t>
    </dgm:pt>
    <dgm:pt modelId="{FF6299A6-EDE6-BA4E-A13A-D7B76343278D}" type="parTrans" cxnId="{8A8C850E-84F9-8148-9693-EC0792C1D01B}">
      <dgm:prSet/>
      <dgm:spPr/>
      <dgm:t>
        <a:bodyPr/>
        <a:lstStyle/>
        <a:p>
          <a:endParaRPr lang="en-US"/>
        </a:p>
      </dgm:t>
    </dgm:pt>
    <dgm:pt modelId="{B47E5EDA-1EC7-D048-BB44-F6113F0905AC}" type="sibTrans" cxnId="{8A8C850E-84F9-8148-9693-EC0792C1D01B}">
      <dgm:prSet/>
      <dgm:spPr/>
      <dgm:t>
        <a:bodyPr/>
        <a:lstStyle/>
        <a:p>
          <a:endParaRPr lang="en-US"/>
        </a:p>
      </dgm:t>
    </dgm:pt>
    <dgm:pt modelId="{48076543-A19D-EE4C-9D9F-6DFA61525D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Sélection</a:t>
          </a:r>
          <a:r>
            <a:rPr lang="en-US" dirty="0"/>
            <a:t> des features</a:t>
          </a:r>
        </a:p>
      </dgm:t>
    </dgm:pt>
    <dgm:pt modelId="{B8FBB8FF-AAD7-CC4D-9D70-88ABBA87FE76}" type="parTrans" cxnId="{945CC2DD-283E-0247-8441-823563D1430D}">
      <dgm:prSet/>
      <dgm:spPr/>
      <dgm:t>
        <a:bodyPr/>
        <a:lstStyle/>
        <a:p>
          <a:endParaRPr lang="en-US"/>
        </a:p>
      </dgm:t>
    </dgm:pt>
    <dgm:pt modelId="{55B38796-B25D-CA41-83F9-4ED4ECCC1959}" type="sibTrans" cxnId="{945CC2DD-283E-0247-8441-823563D1430D}">
      <dgm:prSet/>
      <dgm:spPr/>
      <dgm:t>
        <a:bodyPr/>
        <a:lstStyle/>
        <a:p>
          <a:endParaRPr lang="en-US"/>
        </a:p>
      </dgm:t>
    </dgm:pt>
    <dgm:pt modelId="{4C3098D2-B188-4FEB-BECA-90E2684955E0}" type="pres">
      <dgm:prSet presAssocID="{67CD1924-80FA-4EB9-B7F9-9D1D400F336C}" presName="root" presStyleCnt="0">
        <dgm:presLayoutVars>
          <dgm:dir/>
          <dgm:resizeHandles val="exact"/>
        </dgm:presLayoutVars>
      </dgm:prSet>
      <dgm:spPr/>
    </dgm:pt>
    <dgm:pt modelId="{AB72F7F2-7989-455E-A721-A3244D36D496}" type="pres">
      <dgm:prSet presAssocID="{66F01CD2-3250-4D6D-AFBC-5A991591EDF2}" presName="compNode" presStyleCnt="0"/>
      <dgm:spPr/>
    </dgm:pt>
    <dgm:pt modelId="{72B11CC4-2198-4B48-BB84-AAD2C7A0C745}" type="pres">
      <dgm:prSet presAssocID="{66F01CD2-3250-4D6D-AFBC-5A991591EDF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"/>
        </a:ext>
      </dgm:extLst>
    </dgm:pt>
    <dgm:pt modelId="{85A2D853-5286-4BFC-AC02-D3B998B54A32}" type="pres">
      <dgm:prSet presAssocID="{66F01CD2-3250-4D6D-AFBC-5A991591EDF2}" presName="spaceRect" presStyleCnt="0"/>
      <dgm:spPr/>
    </dgm:pt>
    <dgm:pt modelId="{35DDEB99-BA2C-4DDE-8EDA-8BB0041525C4}" type="pres">
      <dgm:prSet presAssocID="{66F01CD2-3250-4D6D-AFBC-5A991591EDF2}" presName="textRect" presStyleLbl="revTx" presStyleIdx="0" presStyleCnt="6">
        <dgm:presLayoutVars>
          <dgm:chMax val="1"/>
          <dgm:chPref val="1"/>
        </dgm:presLayoutVars>
      </dgm:prSet>
      <dgm:spPr/>
    </dgm:pt>
    <dgm:pt modelId="{E2CCBE7C-42F6-46CD-838D-36ABFBBBB748}" type="pres">
      <dgm:prSet presAssocID="{E38D1ADC-0EFA-4FF8-955D-CAB2654BB5AB}" presName="sibTrans" presStyleCnt="0"/>
      <dgm:spPr/>
    </dgm:pt>
    <dgm:pt modelId="{C11E3DA6-8E5F-1A40-A4EB-D35450531184}" type="pres">
      <dgm:prSet presAssocID="{11BA2E70-0F3A-5C4E-A637-5439FEE05662}" presName="compNode" presStyleCnt="0"/>
      <dgm:spPr/>
    </dgm:pt>
    <dgm:pt modelId="{40888308-FBCA-8141-9F81-18DA15D9A0A5}" type="pres">
      <dgm:prSet presAssocID="{11BA2E70-0F3A-5C4E-A637-5439FEE05662}" presName="iconRect" presStyleLbl="node1" presStyleIdx="1" presStyleCnt="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8B42484F-6CD3-7C4E-A20F-C22B27B589AA}" type="pres">
      <dgm:prSet presAssocID="{11BA2E70-0F3A-5C4E-A637-5439FEE05662}" presName="spaceRect" presStyleCnt="0"/>
      <dgm:spPr/>
    </dgm:pt>
    <dgm:pt modelId="{D46028ED-7DFB-944A-8580-F108975C9890}" type="pres">
      <dgm:prSet presAssocID="{11BA2E70-0F3A-5C4E-A637-5439FEE05662}" presName="textRect" presStyleLbl="revTx" presStyleIdx="1" presStyleCnt="6">
        <dgm:presLayoutVars>
          <dgm:chMax val="1"/>
          <dgm:chPref val="1"/>
        </dgm:presLayoutVars>
      </dgm:prSet>
      <dgm:spPr/>
    </dgm:pt>
    <dgm:pt modelId="{D96A6F59-7BAB-2B47-A8B5-1934FF2AE7C6}" type="pres">
      <dgm:prSet presAssocID="{B47E5EDA-1EC7-D048-BB44-F6113F0905AC}" presName="sibTrans" presStyleCnt="0"/>
      <dgm:spPr/>
    </dgm:pt>
    <dgm:pt modelId="{7B98E28C-902A-B549-A8F1-1E95738DEF3D}" type="pres">
      <dgm:prSet presAssocID="{80084EED-252A-064A-ACCE-D65137E5C6DE}" presName="compNode" presStyleCnt="0"/>
      <dgm:spPr/>
    </dgm:pt>
    <dgm:pt modelId="{D521F453-4A73-2A4F-BB3E-AC647AB4A61B}" type="pres">
      <dgm:prSet presAssocID="{80084EED-252A-064A-ACCE-D65137E5C6D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ry with solid fill"/>
        </a:ext>
      </dgm:extLst>
    </dgm:pt>
    <dgm:pt modelId="{9EFA837B-2678-BB42-85B8-980EE6F0C23F}" type="pres">
      <dgm:prSet presAssocID="{80084EED-252A-064A-ACCE-D65137E5C6DE}" presName="spaceRect" presStyleCnt="0"/>
      <dgm:spPr/>
    </dgm:pt>
    <dgm:pt modelId="{FD74549D-3BA9-7F47-8B9E-790EB2881712}" type="pres">
      <dgm:prSet presAssocID="{80084EED-252A-064A-ACCE-D65137E5C6DE}" presName="textRect" presStyleLbl="revTx" presStyleIdx="2" presStyleCnt="6">
        <dgm:presLayoutVars>
          <dgm:chMax val="1"/>
          <dgm:chPref val="1"/>
        </dgm:presLayoutVars>
      </dgm:prSet>
      <dgm:spPr/>
    </dgm:pt>
    <dgm:pt modelId="{FB589F8E-00FD-6B40-85D8-0AD10C2A39C0}" type="pres">
      <dgm:prSet presAssocID="{14219FBE-7144-AD42-BDA7-B8CA03D9DA9A}" presName="sibTrans" presStyleCnt="0"/>
      <dgm:spPr/>
    </dgm:pt>
    <dgm:pt modelId="{8B1DEF99-52A7-034C-9E02-74E4A9D88857}" type="pres">
      <dgm:prSet presAssocID="{48076543-A19D-EE4C-9D9F-6DFA61525DF9}" presName="compNode" presStyleCnt="0"/>
      <dgm:spPr/>
    </dgm:pt>
    <dgm:pt modelId="{A7DB0988-8E11-E748-933B-510CA862AC76}" type="pres">
      <dgm:prSet presAssocID="{48076543-A19D-EE4C-9D9F-6DFA61525DF9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ntt Chart with solid fill"/>
        </a:ext>
      </dgm:extLst>
    </dgm:pt>
    <dgm:pt modelId="{B47AD885-4348-484D-B18B-95680D549FB9}" type="pres">
      <dgm:prSet presAssocID="{48076543-A19D-EE4C-9D9F-6DFA61525DF9}" presName="spaceRect" presStyleCnt="0"/>
      <dgm:spPr/>
    </dgm:pt>
    <dgm:pt modelId="{96EEBE97-9EE4-944C-BEE1-5149C117914C}" type="pres">
      <dgm:prSet presAssocID="{48076543-A19D-EE4C-9D9F-6DFA61525DF9}" presName="textRect" presStyleLbl="revTx" presStyleIdx="3" presStyleCnt="6">
        <dgm:presLayoutVars>
          <dgm:chMax val="1"/>
          <dgm:chPref val="1"/>
        </dgm:presLayoutVars>
      </dgm:prSet>
      <dgm:spPr/>
    </dgm:pt>
    <dgm:pt modelId="{F81585B6-B55C-2440-AD55-8B0C35A05677}" type="pres">
      <dgm:prSet presAssocID="{55B38796-B25D-CA41-83F9-4ED4ECCC1959}" presName="sibTrans" presStyleCnt="0"/>
      <dgm:spPr/>
    </dgm:pt>
    <dgm:pt modelId="{3EFAECEB-A1C6-C242-93AC-8B4BB3B3A173}" type="pres">
      <dgm:prSet presAssocID="{ED24F485-5D70-5447-BF31-6678FD0A7C31}" presName="compNode" presStyleCnt="0"/>
      <dgm:spPr/>
    </dgm:pt>
    <dgm:pt modelId="{844103DF-829C-A442-A2B4-C4CB9DA3B9E6}" type="pres">
      <dgm:prSet presAssocID="{ED24F485-5D70-5447-BF31-6678FD0A7C3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B923743-F53A-B04C-9D0D-7F0723C1D2C8}" type="pres">
      <dgm:prSet presAssocID="{ED24F485-5D70-5447-BF31-6678FD0A7C31}" presName="spaceRect" presStyleCnt="0"/>
      <dgm:spPr/>
    </dgm:pt>
    <dgm:pt modelId="{6D96B387-FCC2-D849-B6DE-E369BDCBEF0F}" type="pres">
      <dgm:prSet presAssocID="{ED24F485-5D70-5447-BF31-6678FD0A7C31}" presName="textRect" presStyleLbl="revTx" presStyleIdx="4" presStyleCnt="6">
        <dgm:presLayoutVars>
          <dgm:chMax val="1"/>
          <dgm:chPref val="1"/>
        </dgm:presLayoutVars>
      </dgm:prSet>
      <dgm:spPr/>
    </dgm:pt>
    <dgm:pt modelId="{E53FBD06-5D6A-374E-B1C1-61B3C349277E}" type="pres">
      <dgm:prSet presAssocID="{CC92B1E5-03D1-474C-8880-92DF7260F57F}" presName="sibTrans" presStyleCnt="0"/>
      <dgm:spPr/>
    </dgm:pt>
    <dgm:pt modelId="{B0146CB0-CA14-43D6-8703-E6AEB9423FE3}" type="pres">
      <dgm:prSet presAssocID="{AC23B4C4-4ED5-4040-ACD6-5D057A5405E4}" presName="compNode" presStyleCnt="0"/>
      <dgm:spPr/>
    </dgm:pt>
    <dgm:pt modelId="{59814F26-C5C1-4EBA-B830-BBCE9247771F}" type="pres">
      <dgm:prSet presAssocID="{AC23B4C4-4ED5-4040-ACD6-5D057A5405E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1544E5F-C1C4-47D9-B32F-3A6F037F32FF}" type="pres">
      <dgm:prSet presAssocID="{AC23B4C4-4ED5-4040-ACD6-5D057A5405E4}" presName="spaceRect" presStyleCnt="0"/>
      <dgm:spPr/>
    </dgm:pt>
    <dgm:pt modelId="{8C494FE7-C194-4DBB-860C-A655DC7B3C92}" type="pres">
      <dgm:prSet presAssocID="{AC23B4C4-4ED5-4040-ACD6-5D057A5405E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A8C850E-84F9-8148-9693-EC0792C1D01B}" srcId="{67CD1924-80FA-4EB9-B7F9-9D1D400F336C}" destId="{11BA2E70-0F3A-5C4E-A637-5439FEE05662}" srcOrd="1" destOrd="0" parTransId="{FF6299A6-EDE6-BA4E-A13A-D7B76343278D}" sibTransId="{B47E5EDA-1EC7-D048-BB44-F6113F0905AC}"/>
    <dgm:cxn modelId="{62AD3314-AC85-934A-84BE-2E517D34C2F6}" type="presOf" srcId="{66F01CD2-3250-4D6D-AFBC-5A991591EDF2}" destId="{35DDEB99-BA2C-4DDE-8EDA-8BB0041525C4}" srcOrd="0" destOrd="0" presId="urn:microsoft.com/office/officeart/2018/2/layout/IconLabelList"/>
    <dgm:cxn modelId="{0CDA1D22-3C3A-B345-8B3B-BC3059E9928C}" type="presOf" srcId="{ED24F485-5D70-5447-BF31-6678FD0A7C31}" destId="{6D96B387-FCC2-D849-B6DE-E369BDCBEF0F}" srcOrd="0" destOrd="0" presId="urn:microsoft.com/office/officeart/2018/2/layout/IconLabelList"/>
    <dgm:cxn modelId="{3202C330-756D-5D4E-81C7-6975572E0FDB}" type="presOf" srcId="{80084EED-252A-064A-ACCE-D65137E5C6DE}" destId="{FD74549D-3BA9-7F47-8B9E-790EB2881712}" srcOrd="0" destOrd="0" presId="urn:microsoft.com/office/officeart/2018/2/layout/IconLabelList"/>
    <dgm:cxn modelId="{E105AF4F-7AD1-8349-B8F8-C1101719EFAA}" type="presOf" srcId="{AC23B4C4-4ED5-4040-ACD6-5D057A5405E4}" destId="{8C494FE7-C194-4DBB-860C-A655DC7B3C92}" srcOrd="0" destOrd="0" presId="urn:microsoft.com/office/officeart/2018/2/layout/IconLabelList"/>
    <dgm:cxn modelId="{A2891D59-9900-A14D-B396-02C89E108FF8}" type="presOf" srcId="{11BA2E70-0F3A-5C4E-A637-5439FEE05662}" destId="{D46028ED-7DFB-944A-8580-F108975C9890}" srcOrd="0" destOrd="0" presId="urn:microsoft.com/office/officeart/2018/2/layout/IconLabelList"/>
    <dgm:cxn modelId="{6706F278-5EB8-465C-8E04-6E285ABE7C39}" srcId="{67CD1924-80FA-4EB9-B7F9-9D1D400F336C}" destId="{66F01CD2-3250-4D6D-AFBC-5A991591EDF2}" srcOrd="0" destOrd="0" parTransId="{29FD73E3-90DF-46E7-BC5C-0EEA89BCE8F3}" sibTransId="{E38D1ADC-0EFA-4FF8-955D-CAB2654BB5AB}"/>
    <dgm:cxn modelId="{193CB083-0DCD-3D4D-9D67-1D8C3B593D3F}" type="presOf" srcId="{67CD1924-80FA-4EB9-B7F9-9D1D400F336C}" destId="{4C3098D2-B188-4FEB-BECA-90E2684955E0}" srcOrd="0" destOrd="0" presId="urn:microsoft.com/office/officeart/2018/2/layout/IconLabelList"/>
    <dgm:cxn modelId="{C045398B-A557-4841-A88E-05F4B9AA20B8}" srcId="{67CD1924-80FA-4EB9-B7F9-9D1D400F336C}" destId="{ED24F485-5D70-5447-BF31-6678FD0A7C31}" srcOrd="4" destOrd="0" parTransId="{439DC519-4D33-F448-933F-3F5E66E1AD3C}" sibTransId="{CC92B1E5-03D1-474C-8880-92DF7260F57F}"/>
    <dgm:cxn modelId="{4ED77C8E-BDA6-F94C-9346-F5C761049AF3}" srcId="{67CD1924-80FA-4EB9-B7F9-9D1D400F336C}" destId="{80084EED-252A-064A-ACCE-D65137E5C6DE}" srcOrd="2" destOrd="0" parTransId="{F2AF39B2-E091-9F48-B177-5E923BB43493}" sibTransId="{14219FBE-7144-AD42-BDA7-B8CA03D9DA9A}"/>
    <dgm:cxn modelId="{0BA34AA3-C49E-4678-AEFC-2EA6020C0CA8}" srcId="{67CD1924-80FA-4EB9-B7F9-9D1D400F336C}" destId="{AC23B4C4-4ED5-4040-ACD6-5D057A5405E4}" srcOrd="5" destOrd="0" parTransId="{72695828-79A3-43B3-94B3-B3A0E78FA660}" sibTransId="{346F102E-ACF6-4E3D-BC4B-4821253022C9}"/>
    <dgm:cxn modelId="{945CC2DD-283E-0247-8441-823563D1430D}" srcId="{67CD1924-80FA-4EB9-B7F9-9D1D400F336C}" destId="{48076543-A19D-EE4C-9D9F-6DFA61525DF9}" srcOrd="3" destOrd="0" parTransId="{B8FBB8FF-AAD7-CC4D-9D70-88ABBA87FE76}" sibTransId="{55B38796-B25D-CA41-83F9-4ED4ECCC1959}"/>
    <dgm:cxn modelId="{E98987FB-EC2A-8245-BF47-C9AB77C94DEE}" type="presOf" srcId="{48076543-A19D-EE4C-9D9F-6DFA61525DF9}" destId="{96EEBE97-9EE4-944C-BEE1-5149C117914C}" srcOrd="0" destOrd="0" presId="urn:microsoft.com/office/officeart/2018/2/layout/IconLabelList"/>
    <dgm:cxn modelId="{4C950C8C-2594-6346-81E4-4AC0FD7C000F}" type="presParOf" srcId="{4C3098D2-B188-4FEB-BECA-90E2684955E0}" destId="{AB72F7F2-7989-455E-A721-A3244D36D496}" srcOrd="0" destOrd="0" presId="urn:microsoft.com/office/officeart/2018/2/layout/IconLabelList"/>
    <dgm:cxn modelId="{5FCF4B09-1628-4D44-A62C-68540FBC7E84}" type="presParOf" srcId="{AB72F7F2-7989-455E-A721-A3244D36D496}" destId="{72B11CC4-2198-4B48-BB84-AAD2C7A0C745}" srcOrd="0" destOrd="0" presId="urn:microsoft.com/office/officeart/2018/2/layout/IconLabelList"/>
    <dgm:cxn modelId="{00162F5E-845F-0845-90A6-7880EFED2056}" type="presParOf" srcId="{AB72F7F2-7989-455E-A721-A3244D36D496}" destId="{85A2D853-5286-4BFC-AC02-D3B998B54A32}" srcOrd="1" destOrd="0" presId="urn:microsoft.com/office/officeart/2018/2/layout/IconLabelList"/>
    <dgm:cxn modelId="{2E59F90A-293B-F148-A779-39D89E1738E8}" type="presParOf" srcId="{AB72F7F2-7989-455E-A721-A3244D36D496}" destId="{35DDEB99-BA2C-4DDE-8EDA-8BB0041525C4}" srcOrd="2" destOrd="0" presId="urn:microsoft.com/office/officeart/2018/2/layout/IconLabelList"/>
    <dgm:cxn modelId="{F009E105-20D9-204A-A7DC-47D0C11FA55F}" type="presParOf" srcId="{4C3098D2-B188-4FEB-BECA-90E2684955E0}" destId="{E2CCBE7C-42F6-46CD-838D-36ABFBBBB748}" srcOrd="1" destOrd="0" presId="urn:microsoft.com/office/officeart/2018/2/layout/IconLabelList"/>
    <dgm:cxn modelId="{E450F4F1-A726-7442-85C7-1289EF4FF31E}" type="presParOf" srcId="{4C3098D2-B188-4FEB-BECA-90E2684955E0}" destId="{C11E3DA6-8E5F-1A40-A4EB-D35450531184}" srcOrd="2" destOrd="0" presId="urn:microsoft.com/office/officeart/2018/2/layout/IconLabelList"/>
    <dgm:cxn modelId="{5AD7668D-3289-614D-94E7-25A5C1E59797}" type="presParOf" srcId="{C11E3DA6-8E5F-1A40-A4EB-D35450531184}" destId="{40888308-FBCA-8141-9F81-18DA15D9A0A5}" srcOrd="0" destOrd="0" presId="urn:microsoft.com/office/officeart/2018/2/layout/IconLabelList"/>
    <dgm:cxn modelId="{321C0F62-A5EA-4548-A5FC-5812257FC694}" type="presParOf" srcId="{C11E3DA6-8E5F-1A40-A4EB-D35450531184}" destId="{8B42484F-6CD3-7C4E-A20F-C22B27B589AA}" srcOrd="1" destOrd="0" presId="urn:microsoft.com/office/officeart/2018/2/layout/IconLabelList"/>
    <dgm:cxn modelId="{87DCA751-FE66-FD4A-8042-ABE74B20FC20}" type="presParOf" srcId="{C11E3DA6-8E5F-1A40-A4EB-D35450531184}" destId="{D46028ED-7DFB-944A-8580-F108975C9890}" srcOrd="2" destOrd="0" presId="urn:microsoft.com/office/officeart/2018/2/layout/IconLabelList"/>
    <dgm:cxn modelId="{7C7A4020-2C9B-484D-A49A-A32E97FE25A9}" type="presParOf" srcId="{4C3098D2-B188-4FEB-BECA-90E2684955E0}" destId="{D96A6F59-7BAB-2B47-A8B5-1934FF2AE7C6}" srcOrd="3" destOrd="0" presId="urn:microsoft.com/office/officeart/2018/2/layout/IconLabelList"/>
    <dgm:cxn modelId="{B94200CE-CBE0-E94C-81D8-271682AD0F6A}" type="presParOf" srcId="{4C3098D2-B188-4FEB-BECA-90E2684955E0}" destId="{7B98E28C-902A-B549-A8F1-1E95738DEF3D}" srcOrd="4" destOrd="0" presId="urn:microsoft.com/office/officeart/2018/2/layout/IconLabelList"/>
    <dgm:cxn modelId="{F573DD29-FB85-9546-86C8-18A656E06975}" type="presParOf" srcId="{7B98E28C-902A-B549-A8F1-1E95738DEF3D}" destId="{D521F453-4A73-2A4F-BB3E-AC647AB4A61B}" srcOrd="0" destOrd="0" presId="urn:microsoft.com/office/officeart/2018/2/layout/IconLabelList"/>
    <dgm:cxn modelId="{73BE6D24-E737-934C-A495-05B00353FE7E}" type="presParOf" srcId="{7B98E28C-902A-B549-A8F1-1E95738DEF3D}" destId="{9EFA837B-2678-BB42-85B8-980EE6F0C23F}" srcOrd="1" destOrd="0" presId="urn:microsoft.com/office/officeart/2018/2/layout/IconLabelList"/>
    <dgm:cxn modelId="{AEC9E3EE-5BA2-D343-A352-DB1B4DFB390D}" type="presParOf" srcId="{7B98E28C-902A-B549-A8F1-1E95738DEF3D}" destId="{FD74549D-3BA9-7F47-8B9E-790EB2881712}" srcOrd="2" destOrd="0" presId="urn:microsoft.com/office/officeart/2018/2/layout/IconLabelList"/>
    <dgm:cxn modelId="{C8E6B4C0-FE21-7B4D-AFFC-4133FC1BB39C}" type="presParOf" srcId="{4C3098D2-B188-4FEB-BECA-90E2684955E0}" destId="{FB589F8E-00FD-6B40-85D8-0AD10C2A39C0}" srcOrd="5" destOrd="0" presId="urn:microsoft.com/office/officeart/2018/2/layout/IconLabelList"/>
    <dgm:cxn modelId="{52E27E74-449F-4242-AAD0-E9B48D15E2CF}" type="presParOf" srcId="{4C3098D2-B188-4FEB-BECA-90E2684955E0}" destId="{8B1DEF99-52A7-034C-9E02-74E4A9D88857}" srcOrd="6" destOrd="0" presId="urn:microsoft.com/office/officeart/2018/2/layout/IconLabelList"/>
    <dgm:cxn modelId="{EF6F97E1-9DE1-3E4F-BEF7-40725A3C00E0}" type="presParOf" srcId="{8B1DEF99-52A7-034C-9E02-74E4A9D88857}" destId="{A7DB0988-8E11-E748-933B-510CA862AC76}" srcOrd="0" destOrd="0" presId="urn:microsoft.com/office/officeart/2018/2/layout/IconLabelList"/>
    <dgm:cxn modelId="{002A8A43-C260-1449-9ED0-D9F8D2187D4F}" type="presParOf" srcId="{8B1DEF99-52A7-034C-9E02-74E4A9D88857}" destId="{B47AD885-4348-484D-B18B-95680D549FB9}" srcOrd="1" destOrd="0" presId="urn:microsoft.com/office/officeart/2018/2/layout/IconLabelList"/>
    <dgm:cxn modelId="{9528D5D6-08D0-E842-8951-AD46B84D63DC}" type="presParOf" srcId="{8B1DEF99-52A7-034C-9E02-74E4A9D88857}" destId="{96EEBE97-9EE4-944C-BEE1-5149C117914C}" srcOrd="2" destOrd="0" presId="urn:microsoft.com/office/officeart/2018/2/layout/IconLabelList"/>
    <dgm:cxn modelId="{7C04F325-EF17-B747-8D1D-9D9F7893F72D}" type="presParOf" srcId="{4C3098D2-B188-4FEB-BECA-90E2684955E0}" destId="{F81585B6-B55C-2440-AD55-8B0C35A05677}" srcOrd="7" destOrd="0" presId="urn:microsoft.com/office/officeart/2018/2/layout/IconLabelList"/>
    <dgm:cxn modelId="{A4D8D36A-71E8-B548-B99A-77762DF86BB0}" type="presParOf" srcId="{4C3098D2-B188-4FEB-BECA-90E2684955E0}" destId="{3EFAECEB-A1C6-C242-93AC-8B4BB3B3A173}" srcOrd="8" destOrd="0" presId="urn:microsoft.com/office/officeart/2018/2/layout/IconLabelList"/>
    <dgm:cxn modelId="{1C4C747E-B433-5A4B-9793-49EB6BB1E020}" type="presParOf" srcId="{3EFAECEB-A1C6-C242-93AC-8B4BB3B3A173}" destId="{844103DF-829C-A442-A2B4-C4CB9DA3B9E6}" srcOrd="0" destOrd="0" presId="urn:microsoft.com/office/officeart/2018/2/layout/IconLabelList"/>
    <dgm:cxn modelId="{B223D7B2-FB3C-094D-B3E2-1C380935B21E}" type="presParOf" srcId="{3EFAECEB-A1C6-C242-93AC-8B4BB3B3A173}" destId="{BB923743-F53A-B04C-9D0D-7F0723C1D2C8}" srcOrd="1" destOrd="0" presId="urn:microsoft.com/office/officeart/2018/2/layout/IconLabelList"/>
    <dgm:cxn modelId="{2DEA3D13-3CB5-1645-B16E-5080F517A64B}" type="presParOf" srcId="{3EFAECEB-A1C6-C242-93AC-8B4BB3B3A173}" destId="{6D96B387-FCC2-D849-B6DE-E369BDCBEF0F}" srcOrd="2" destOrd="0" presId="urn:microsoft.com/office/officeart/2018/2/layout/IconLabelList"/>
    <dgm:cxn modelId="{5A9DD972-751A-1641-9C54-04D327310432}" type="presParOf" srcId="{4C3098D2-B188-4FEB-BECA-90E2684955E0}" destId="{E53FBD06-5D6A-374E-B1C1-61B3C349277E}" srcOrd="9" destOrd="0" presId="urn:microsoft.com/office/officeart/2018/2/layout/IconLabelList"/>
    <dgm:cxn modelId="{05098599-D73B-D64F-B3BF-D8E04DB40208}" type="presParOf" srcId="{4C3098D2-B188-4FEB-BECA-90E2684955E0}" destId="{B0146CB0-CA14-43D6-8703-E6AEB9423FE3}" srcOrd="10" destOrd="0" presId="urn:microsoft.com/office/officeart/2018/2/layout/IconLabelList"/>
    <dgm:cxn modelId="{8C06E18B-CB91-634A-9DE2-F816FAA5399B}" type="presParOf" srcId="{B0146CB0-CA14-43D6-8703-E6AEB9423FE3}" destId="{59814F26-C5C1-4EBA-B830-BBCE9247771F}" srcOrd="0" destOrd="0" presId="urn:microsoft.com/office/officeart/2018/2/layout/IconLabelList"/>
    <dgm:cxn modelId="{28B3983F-C753-4543-B258-16E5BD798323}" type="presParOf" srcId="{B0146CB0-CA14-43D6-8703-E6AEB9423FE3}" destId="{21544E5F-C1C4-47D9-B32F-3A6F037F32FF}" srcOrd="1" destOrd="0" presId="urn:microsoft.com/office/officeart/2018/2/layout/IconLabelList"/>
    <dgm:cxn modelId="{38FDC146-56FC-E047-8D1F-116BC03A58E4}" type="presParOf" srcId="{B0146CB0-CA14-43D6-8703-E6AEB9423FE3}" destId="{8C494FE7-C194-4DBB-860C-A655DC7B3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C9F47-2F00-4DF6-8CDC-D87C668C2124}">
      <dsp:nvSpPr>
        <dsp:cNvPr id="0" name=""/>
        <dsp:cNvSpPr/>
      </dsp:nvSpPr>
      <dsp:spPr>
        <a:xfrm>
          <a:off x="489555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6A96-594A-4B3D-84B4-787A2253C7B3}">
      <dsp:nvSpPr>
        <dsp:cNvPr id="0" name=""/>
        <dsp:cNvSpPr/>
      </dsp:nvSpPr>
      <dsp:spPr>
        <a:xfrm>
          <a:off x="839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Cadre</a:t>
          </a:r>
          <a:endParaRPr lang="en-US" sz="2200" kern="1200"/>
        </a:p>
      </dsp:txBody>
      <dsp:txXfrm>
        <a:off x="839" y="1870203"/>
        <a:ext cx="1777148" cy="710859"/>
      </dsp:txXfrm>
    </dsp:sp>
    <dsp:sp modelId="{25407064-695E-B547-9AFE-2B69747C1900}">
      <dsp:nvSpPr>
        <dsp:cNvPr id="0" name=""/>
        <dsp:cNvSpPr/>
      </dsp:nvSpPr>
      <dsp:spPr>
        <a:xfrm>
          <a:off x="257770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0D7B2-D44C-8345-AD01-EF767F3D7D04}">
      <dsp:nvSpPr>
        <dsp:cNvPr id="0" name=""/>
        <dsp:cNvSpPr/>
      </dsp:nvSpPr>
      <dsp:spPr>
        <a:xfrm>
          <a:off x="208898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/>
            <a:t>Analyse Exploratoire</a:t>
          </a:r>
        </a:p>
      </dsp:txBody>
      <dsp:txXfrm>
        <a:off x="2088988" y="1870203"/>
        <a:ext cx="1777148" cy="710859"/>
      </dsp:txXfrm>
    </dsp:sp>
    <dsp:sp modelId="{72B11CC4-2198-4B48-BB84-AAD2C7A0C745}">
      <dsp:nvSpPr>
        <dsp:cNvPr id="0" name=""/>
        <dsp:cNvSpPr/>
      </dsp:nvSpPr>
      <dsp:spPr>
        <a:xfrm>
          <a:off x="4665854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4177138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Modélisation</a:t>
          </a:r>
          <a:endParaRPr lang="en-US" sz="2200" kern="1200"/>
        </a:p>
      </dsp:txBody>
      <dsp:txXfrm>
        <a:off x="4177138" y="1870203"/>
        <a:ext cx="1777148" cy="710859"/>
      </dsp:txXfrm>
    </dsp:sp>
    <dsp:sp modelId="{C7BA6CE6-7D9B-49E8-AA88-E86484281ECC}">
      <dsp:nvSpPr>
        <dsp:cNvPr id="0" name=""/>
        <dsp:cNvSpPr/>
      </dsp:nvSpPr>
      <dsp:spPr>
        <a:xfrm>
          <a:off x="6754003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00F04-7A61-4AA0-BF00-5FF366D62681}">
      <dsp:nvSpPr>
        <dsp:cNvPr id="0" name=""/>
        <dsp:cNvSpPr/>
      </dsp:nvSpPr>
      <dsp:spPr>
        <a:xfrm>
          <a:off x="626528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noProof="0" dirty="0"/>
            <a:t>Mise en Production</a:t>
          </a:r>
        </a:p>
      </dsp:txBody>
      <dsp:txXfrm>
        <a:off x="6265287" y="1870203"/>
        <a:ext cx="1777148" cy="710859"/>
      </dsp:txXfrm>
    </dsp:sp>
    <dsp:sp modelId="{59814F26-C5C1-4EBA-B830-BBCE9247771F}">
      <dsp:nvSpPr>
        <dsp:cNvPr id="0" name=""/>
        <dsp:cNvSpPr/>
      </dsp:nvSpPr>
      <dsp:spPr>
        <a:xfrm>
          <a:off x="8842152" y="803735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8353437" y="1870203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Questions - Réponses</a:t>
          </a:r>
          <a:endParaRPr lang="en-US" sz="2200" kern="1200"/>
        </a:p>
      </dsp:txBody>
      <dsp:txXfrm>
        <a:off x="8353437" y="1870203"/>
        <a:ext cx="1777148" cy="710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11CC4-2198-4B48-BB84-AAD2C7A0C745}">
      <dsp:nvSpPr>
        <dsp:cNvPr id="0" name=""/>
        <dsp:cNvSpPr/>
      </dsp:nvSpPr>
      <dsp:spPr>
        <a:xfrm>
          <a:off x="428559" y="1058287"/>
          <a:ext cx="698466" cy="6984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DEB99-BA2C-4DDE-8EDA-8BB0041525C4}">
      <dsp:nvSpPr>
        <dsp:cNvPr id="0" name=""/>
        <dsp:cNvSpPr/>
      </dsp:nvSpPr>
      <dsp:spPr>
        <a:xfrm>
          <a:off x="1718" y="1989789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engineering</a:t>
          </a:r>
        </a:p>
      </dsp:txBody>
      <dsp:txXfrm>
        <a:off x="1718" y="1989789"/>
        <a:ext cx="1552148" cy="620859"/>
      </dsp:txXfrm>
    </dsp:sp>
    <dsp:sp modelId="{40888308-FBCA-8141-9F81-18DA15D9A0A5}">
      <dsp:nvSpPr>
        <dsp:cNvPr id="0" name=""/>
        <dsp:cNvSpPr/>
      </dsp:nvSpPr>
      <dsp:spPr>
        <a:xfrm>
          <a:off x="2252333" y="1058287"/>
          <a:ext cx="698466" cy="69846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028ED-7DFB-944A-8580-F108975C9890}">
      <dsp:nvSpPr>
        <dsp:cNvPr id="0" name=""/>
        <dsp:cNvSpPr/>
      </dsp:nvSpPr>
      <dsp:spPr>
        <a:xfrm>
          <a:off x="1825493" y="1989789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Préprocessing</a:t>
          </a:r>
          <a:endParaRPr lang="en-US" sz="1700" kern="1200" dirty="0"/>
        </a:p>
      </dsp:txBody>
      <dsp:txXfrm>
        <a:off x="1825493" y="1989789"/>
        <a:ext cx="1552148" cy="620859"/>
      </dsp:txXfrm>
    </dsp:sp>
    <dsp:sp modelId="{D521F453-4A73-2A4F-BB3E-AC647AB4A61B}">
      <dsp:nvSpPr>
        <dsp:cNvPr id="0" name=""/>
        <dsp:cNvSpPr/>
      </dsp:nvSpPr>
      <dsp:spPr>
        <a:xfrm>
          <a:off x="4076108" y="1058287"/>
          <a:ext cx="698466" cy="6984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4549D-3BA9-7F47-8B9E-790EB2881712}">
      <dsp:nvSpPr>
        <dsp:cNvPr id="0" name=""/>
        <dsp:cNvSpPr/>
      </dsp:nvSpPr>
      <dsp:spPr>
        <a:xfrm>
          <a:off x="3649267" y="1989789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Sélection</a:t>
          </a:r>
          <a:r>
            <a:rPr lang="en-US" sz="1700" kern="1200"/>
            <a:t> de </a:t>
          </a:r>
          <a:r>
            <a:rPr lang="en-US" sz="1700" kern="1200" err="1"/>
            <a:t>l’algorithme</a:t>
          </a:r>
          <a:endParaRPr lang="en-US" sz="1700" kern="1200"/>
        </a:p>
      </dsp:txBody>
      <dsp:txXfrm>
        <a:off x="3649267" y="1989789"/>
        <a:ext cx="1552148" cy="620859"/>
      </dsp:txXfrm>
    </dsp:sp>
    <dsp:sp modelId="{A7DB0988-8E11-E748-933B-510CA862AC76}">
      <dsp:nvSpPr>
        <dsp:cNvPr id="0" name=""/>
        <dsp:cNvSpPr/>
      </dsp:nvSpPr>
      <dsp:spPr>
        <a:xfrm>
          <a:off x="5899882" y="1058287"/>
          <a:ext cx="698466" cy="698466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EBE97-9EE4-944C-BEE1-5149C117914C}">
      <dsp:nvSpPr>
        <dsp:cNvPr id="0" name=""/>
        <dsp:cNvSpPr/>
      </dsp:nvSpPr>
      <dsp:spPr>
        <a:xfrm>
          <a:off x="5473041" y="1989789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Sélection</a:t>
          </a:r>
          <a:r>
            <a:rPr lang="en-US" sz="1700" kern="1200" dirty="0"/>
            <a:t> des features</a:t>
          </a:r>
        </a:p>
      </dsp:txBody>
      <dsp:txXfrm>
        <a:off x="5473041" y="1989789"/>
        <a:ext cx="1552148" cy="620859"/>
      </dsp:txXfrm>
    </dsp:sp>
    <dsp:sp modelId="{844103DF-829C-A442-A2B4-C4CB9DA3B9E6}">
      <dsp:nvSpPr>
        <dsp:cNvPr id="0" name=""/>
        <dsp:cNvSpPr/>
      </dsp:nvSpPr>
      <dsp:spPr>
        <a:xfrm>
          <a:off x="7723657" y="1058287"/>
          <a:ext cx="698466" cy="6984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6B387-FCC2-D849-B6DE-E369BDCBEF0F}">
      <dsp:nvSpPr>
        <dsp:cNvPr id="0" name=""/>
        <dsp:cNvSpPr/>
      </dsp:nvSpPr>
      <dsp:spPr>
        <a:xfrm>
          <a:off x="7296816" y="1989789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Optimisation</a:t>
          </a:r>
          <a:r>
            <a:rPr lang="en-US" sz="1700" kern="1200"/>
            <a:t> des </a:t>
          </a:r>
          <a:r>
            <a:rPr lang="en-US" sz="1700" kern="1200" err="1"/>
            <a:t>hyperparamètres</a:t>
          </a:r>
          <a:endParaRPr lang="en-US" sz="1700" kern="1200"/>
        </a:p>
      </dsp:txBody>
      <dsp:txXfrm>
        <a:off x="7296816" y="1989789"/>
        <a:ext cx="1552148" cy="620859"/>
      </dsp:txXfrm>
    </dsp:sp>
    <dsp:sp modelId="{59814F26-C5C1-4EBA-B830-BBCE9247771F}">
      <dsp:nvSpPr>
        <dsp:cNvPr id="0" name=""/>
        <dsp:cNvSpPr/>
      </dsp:nvSpPr>
      <dsp:spPr>
        <a:xfrm>
          <a:off x="9547431" y="1058287"/>
          <a:ext cx="698466" cy="698466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4FE7-C194-4DBB-860C-A655DC7B3C92}">
      <dsp:nvSpPr>
        <dsp:cNvPr id="0" name=""/>
        <dsp:cNvSpPr/>
      </dsp:nvSpPr>
      <dsp:spPr>
        <a:xfrm>
          <a:off x="9120590" y="1989789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Interprétabilité</a:t>
          </a:r>
          <a:endParaRPr lang="fr-FR" sz="1700" kern="1200" dirty="0"/>
        </a:p>
      </dsp:txBody>
      <dsp:txXfrm>
        <a:off x="9120590" y="1989789"/>
        <a:ext cx="1552148" cy="620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AEBDD-2238-3E4D-ABF0-4C3A3BBD2213}" type="datetimeFigureOut">
              <a:rPr lang="fr-FR" smtClean="0"/>
              <a:t>31/12/2020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E3194-6DF9-214A-996E-B43081A93D5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9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0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685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01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817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971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164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683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051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865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043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95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112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806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667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550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618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255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409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2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7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152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6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565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900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379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897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393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073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451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912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76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702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40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8634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89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23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34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998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43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E3194-6DF9-214A-996E-B43081A93D5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02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01/06/2020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Sofia CHEVROLAT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github.com/madimedia/credit_score_web_app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5F54F-476C-DD44-9CDC-78601520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fr-FR" sz="6600" dirty="0"/>
              <a:t>PRÊT À DÉPENSER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330E3-66E1-884F-94A7-1B9D465A1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260340" cy="2682239"/>
          </a:xfrm>
        </p:spPr>
        <p:txBody>
          <a:bodyPr anchor="ctr">
            <a:normAutofit/>
          </a:bodyPr>
          <a:lstStyle/>
          <a:p>
            <a:pPr algn="l"/>
            <a:r>
              <a:rPr lang="fr-FR" sz="3200" dirty="0"/>
              <a:t>Implémentation d’un modèle de </a:t>
            </a:r>
            <a:r>
              <a:rPr lang="fr-FR" sz="3200" dirty="0" err="1"/>
              <a:t>scoring</a:t>
            </a:r>
            <a:endParaRPr lang="fr-FR" sz="3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1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DISTRIBUTIONS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qualitatives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2690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Présence de plusieurs </a:t>
            </a:r>
            <a:r>
              <a:rPr lang="fr-FR" dirty="0" err="1"/>
              <a:t>outliers</a:t>
            </a:r>
            <a:r>
              <a:rPr lang="fr-FR" dirty="0"/>
              <a:t>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CNT_CHILDREN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CNT_FAM_MEMBERS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AMT_INCOME_TOTAL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DAYS_EMPLOYED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408AC277-FC3C-D846-9A37-CBCA7F80A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" r="1563"/>
          <a:stretch/>
        </p:blipFill>
        <p:spPr>
          <a:xfrm>
            <a:off x="279888" y="53559"/>
            <a:ext cx="6157502" cy="5149093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EC083A43-1177-D349-86A6-0BF20114E2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0752" b="2978"/>
          <a:stretch/>
        </p:blipFill>
        <p:spPr>
          <a:xfrm>
            <a:off x="230461" y="5248997"/>
            <a:ext cx="2904584" cy="1555444"/>
          </a:xfrm>
          <a:prstGeom prst="rect">
            <a:avLst/>
          </a:prstGeom>
        </p:spPr>
      </p:pic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1B4E36A6-18DE-EE44-8C06-CA5640FB4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69" r="1882" b="2978"/>
          <a:stretch/>
        </p:blipFill>
        <p:spPr>
          <a:xfrm>
            <a:off x="3310380" y="5251799"/>
            <a:ext cx="3127010" cy="15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ANOMALIES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Ancienneté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2645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18% des clients présentent la même anomalie : une ancienneté &lt; -1000 ans.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Ces clients ont en moyenne taux de défaut de paiement moindre que les autres (5.4% vs 8.66%)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endParaRPr lang="fr-FR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32D46-8D46-F74C-800D-9BA1C066904C}"/>
              </a:ext>
            </a:extLst>
          </p:cNvPr>
          <p:cNvSpPr txBox="1"/>
          <p:nvPr/>
        </p:nvSpPr>
        <p:spPr>
          <a:xfrm>
            <a:off x="950387" y="1098224"/>
            <a:ext cx="481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DISTRIBUTION DE L’ANCIENNETÉ</a:t>
            </a:r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05CC70BC-D9C7-2B4F-BA6B-BC26A1E0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38" y="1689660"/>
            <a:ext cx="6289662" cy="3476894"/>
          </a:xfrm>
          <a:prstGeom prst="rect">
            <a:avLst/>
          </a:prstGeom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9E0F9803-FB73-FE46-9077-46DAB2EBF686}"/>
              </a:ext>
            </a:extLst>
          </p:cNvPr>
          <p:cNvSpPr/>
          <p:nvPr/>
        </p:nvSpPr>
        <p:spPr>
          <a:xfrm>
            <a:off x="5897296" y="2770919"/>
            <a:ext cx="349808" cy="349808"/>
          </a:xfrm>
          <a:prstGeom prst="donut">
            <a:avLst>
              <a:gd name="adj" fmla="val 903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73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CORRÉLATIONS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AVEC REMBOURSEMENT du PRÊT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318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Corrélations positives les plus importantes :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Ancienneté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Âge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Corrélations négatives les plus importantes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EXT_SOURCE_1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EXT_SOURCE_2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EXT_SOURCE_3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81FD3-2537-EF4F-A087-778AFE9A0DEF}"/>
              </a:ext>
            </a:extLst>
          </p:cNvPr>
          <p:cNvSpPr txBox="1"/>
          <p:nvPr/>
        </p:nvSpPr>
        <p:spPr>
          <a:xfrm>
            <a:off x="758528" y="252353"/>
            <a:ext cx="533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CORRÉLATIONS POSITIVES LES PLUS IMPORTANTES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4E46A-FA53-3D47-820D-4E8E15CBD6EB}"/>
              </a:ext>
            </a:extLst>
          </p:cNvPr>
          <p:cNvSpPr txBox="1"/>
          <p:nvPr/>
        </p:nvSpPr>
        <p:spPr>
          <a:xfrm>
            <a:off x="758528" y="252353"/>
            <a:ext cx="533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CORRÉLATIONS NÉGATIVES LES PLUS IMPORTANTES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06AC0D8-7CEB-1449-9B9F-7A63A6197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9"/>
          <a:stretch/>
        </p:blipFill>
        <p:spPr>
          <a:xfrm>
            <a:off x="45720" y="760110"/>
            <a:ext cx="6617293" cy="5757602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5FE9177-CAE5-8E42-B517-7D508D0A4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4"/>
          <a:stretch/>
        </p:blipFill>
        <p:spPr>
          <a:xfrm>
            <a:off x="75792" y="621685"/>
            <a:ext cx="6557147" cy="615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0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CORRÉLATIONS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ANCIENNETÉ - REMBOURSEMENT du PRÊT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1498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Après 35 ans d’ancienneté, le nombre de défauts de remboursements décroît significativement.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BDD4C-93DE-7A42-871C-2DDCF31A74F3}"/>
              </a:ext>
            </a:extLst>
          </p:cNvPr>
          <p:cNvSpPr txBox="1"/>
          <p:nvPr/>
        </p:nvSpPr>
        <p:spPr>
          <a:xfrm>
            <a:off x="758528" y="115642"/>
            <a:ext cx="5337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DÉFAUTS DE REMBOURSEMENT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PAR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TRANCHE D’ANCIENNETÉ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B464F06-1517-4A4E-8390-B7D79F58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7" y="1050087"/>
            <a:ext cx="5639231" cy="57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4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CORRÉLATIONS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ÂGE – 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REMBOURSEMENT du PRÊT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1893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Le taux de défaut de remboursement est supérieur à 10% pour les tranches d'âges les plus basses, et inférieur à 5% pour les trois tranches d'âge les plus élevées.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BDD4C-93DE-7A42-871C-2DDCF31A74F3}"/>
              </a:ext>
            </a:extLst>
          </p:cNvPr>
          <p:cNvSpPr txBox="1"/>
          <p:nvPr/>
        </p:nvSpPr>
        <p:spPr>
          <a:xfrm>
            <a:off x="758528" y="115642"/>
            <a:ext cx="5337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DÉFAUTS DE REMBOURSEMENT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PAR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TRANCHE D’ÂGE</a:t>
            </a:r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554A6E04-1B89-8240-A51B-6323A8C7C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82" t="13345" r="22582"/>
          <a:stretch/>
        </p:blipFill>
        <p:spPr>
          <a:xfrm>
            <a:off x="684064" y="1074705"/>
            <a:ext cx="5486400" cy="566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0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CORRÉLATIONS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INDICATEURS SYNTHÉTIQUES - REMBOURSEMENT du PRÊT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144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EXT_SOURCE_3 présente la corrélation la plus forte avec le remboursement du prêt.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F162DEE-2DE0-5A4F-B17C-6E43C1DE5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7" y="641838"/>
            <a:ext cx="6499683" cy="557253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AD623BF-1202-5042-A5AF-2E34E3DE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" y="1644489"/>
            <a:ext cx="6693125" cy="39404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8A197-3DCF-124D-B46A-05605CECB2D6}"/>
              </a:ext>
            </a:extLst>
          </p:cNvPr>
          <p:cNvGrpSpPr/>
          <p:nvPr/>
        </p:nvGrpSpPr>
        <p:grpSpPr>
          <a:xfrm>
            <a:off x="4914403" y="2225615"/>
            <a:ext cx="1160913" cy="1062575"/>
            <a:chOff x="4914403" y="2225615"/>
            <a:chExt cx="1160913" cy="10625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38107E-738F-5749-A856-4FBB524F127B}"/>
                </a:ext>
              </a:extLst>
            </p:cNvPr>
            <p:cNvSpPr/>
            <p:nvPr/>
          </p:nvSpPr>
          <p:spPr>
            <a:xfrm>
              <a:off x="4914403" y="2235767"/>
              <a:ext cx="1160913" cy="10524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0F0F57-20F8-A943-A598-497429A7126D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2337758"/>
              <a:ext cx="241540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C566FE-FDBE-924B-A4BA-3B60CFAC4FAD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2498784"/>
              <a:ext cx="241540" cy="0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06DB17-310E-3448-A501-DBC6303F1F5F}"/>
                </a:ext>
              </a:extLst>
            </p:cNvPr>
            <p:cNvSpPr txBox="1"/>
            <p:nvPr/>
          </p:nvSpPr>
          <p:spPr>
            <a:xfrm>
              <a:off x="5288244" y="2225615"/>
              <a:ext cx="7586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accent2"/>
                  </a:solidFill>
                </a:rPr>
                <a:t>remboursé</a:t>
              </a:r>
              <a:endParaRPr lang="fr-FR" b="1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ED716B-F51C-244E-B233-721430917D68}"/>
                </a:ext>
              </a:extLst>
            </p:cNvPr>
            <p:cNvSpPr txBox="1"/>
            <p:nvPr/>
          </p:nvSpPr>
          <p:spPr>
            <a:xfrm>
              <a:off x="5287114" y="2391062"/>
              <a:ext cx="6608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accent5"/>
                  </a:solidFill>
                </a:rPr>
                <a:t>défaut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5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2A2-BD82-CA4F-BEEB-B3F52FFD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1" y="609600"/>
            <a:ext cx="6647328" cy="5719199"/>
          </a:xfrm>
        </p:spPr>
        <p:txBody>
          <a:bodyPr>
            <a:normAutofit/>
          </a:bodyPr>
          <a:lstStyle/>
          <a:p>
            <a:pPr>
              <a:buFont typeface=".Apple Color Emoji UI"/>
              <a:buChar char="⚠️"/>
            </a:pPr>
            <a:r>
              <a:rPr lang="fr-FR" sz="2000" dirty="0"/>
              <a:t>33% des features présentent plus de 50% de données manquantes</a:t>
            </a:r>
          </a:p>
          <a:p>
            <a:pPr>
              <a:buFont typeface=".Apple Color Emoji UI"/>
              <a:buChar char="⚠️"/>
            </a:pPr>
            <a:r>
              <a:rPr lang="fr-FR" sz="2000" dirty="0"/>
              <a:t>La distribution des prêts remboursés / non remboursés est très déséquilibrée</a:t>
            </a:r>
          </a:p>
          <a:p>
            <a:pPr>
              <a:buFont typeface=".Apple Color Emoji UI"/>
              <a:buChar char="⚠️"/>
            </a:pPr>
            <a:r>
              <a:rPr lang="fr-FR" sz="2000" dirty="0"/>
              <a:t>Une anomalie particulière au niveau de la </a:t>
            </a:r>
            <a:r>
              <a:rPr lang="fr-FR" sz="2000" dirty="0" err="1"/>
              <a:t>feature</a:t>
            </a:r>
            <a:r>
              <a:rPr lang="fr-FR" sz="2000" dirty="0"/>
              <a:t> ancienneté</a:t>
            </a:r>
          </a:p>
          <a:p>
            <a:pPr>
              <a:buFont typeface=".Apple Color Emoji UI"/>
              <a:buChar char="🟢"/>
            </a:pPr>
            <a:r>
              <a:rPr lang="fr-FR" sz="2000" dirty="0"/>
              <a:t> Plusieurs corrélations faibles avec le remboursement</a:t>
            </a:r>
          </a:p>
          <a:p>
            <a:pPr>
              <a:buFont typeface=".Apple Color Emoji UI"/>
              <a:buChar char="🔴"/>
            </a:pPr>
            <a:endParaRPr lang="fr-FR" sz="2000" dirty="0"/>
          </a:p>
          <a:p>
            <a:pPr>
              <a:buFont typeface="Wingdings" pitchFamily="2" charset="2"/>
              <a:buChar char="Ø"/>
            </a:pPr>
            <a:endParaRPr lang="fr-FR" sz="2000" b="1" dirty="0"/>
          </a:p>
          <a:p>
            <a:pPr>
              <a:buFont typeface="Wingdings" pitchFamily="2" charset="2"/>
              <a:buChar char="Ø"/>
            </a:pPr>
            <a:r>
              <a:rPr lang="fr-FR" sz="2000" b="1" dirty="0"/>
              <a:t>Pour espérer être efficace, la modélisation devra prendre en compte ces différents points.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DC231-F1C2-774A-9ABB-97349A9AADF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40A90B-29CC-1D48-AEA2-0B8BFB1A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28B8B415-4FAC-B047-BEF4-418DCAA9A566}"/>
              </a:ext>
            </a:extLst>
          </p:cNvPr>
          <p:cNvSpPr txBox="1">
            <a:spLocks/>
          </p:cNvSpPr>
          <p:nvPr/>
        </p:nvSpPr>
        <p:spPr>
          <a:xfrm>
            <a:off x="136800" y="6328800"/>
            <a:ext cx="227403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4C406C-3244-7745-94B9-A744932D886B}"/>
              </a:ext>
            </a:extLst>
          </p:cNvPr>
          <p:cNvSpPr txBox="1">
            <a:spLocks/>
          </p:cNvSpPr>
          <p:nvPr/>
        </p:nvSpPr>
        <p:spPr>
          <a:xfrm>
            <a:off x="331341" y="2019747"/>
            <a:ext cx="4158978" cy="289890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CONCLUSION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endParaRPr lang="fr-FR" dirty="0"/>
          </a:p>
          <a:p>
            <a:r>
              <a:rPr lang="fr-FR" dirty="0">
                <a:solidFill>
                  <a:schemeClr val="accent1"/>
                </a:solidFill>
              </a:rPr>
              <a:t>ANALYSE</a:t>
            </a:r>
          </a:p>
          <a:p>
            <a:r>
              <a:rPr lang="fr-FR" dirty="0">
                <a:solidFill>
                  <a:schemeClr val="accent1"/>
                </a:solidFill>
              </a:rPr>
              <a:t>Exploratoire</a:t>
            </a:r>
          </a:p>
        </p:txBody>
      </p:sp>
    </p:spTree>
    <p:extLst>
      <p:ext uri="{BB962C8B-B14F-4D97-AF65-F5344CB8AC3E}">
        <p14:creationId xmlns:p14="http://schemas.microsoft.com/office/powerpoint/2010/main" val="1706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D5950-2000-4149-B04C-4B9B948F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B832C18-F51F-6E48-A1F9-4EE4E896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386021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363199" cy="1456267"/>
          </a:xfrm>
        </p:spPr>
        <p:txBody>
          <a:bodyPr>
            <a:normAutofit/>
          </a:bodyPr>
          <a:lstStyle/>
          <a:p>
            <a:r>
              <a:rPr lang="fr-FR" dirty="0"/>
              <a:t>Démarche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875575"/>
              </p:ext>
            </p:extLst>
          </p:nvPr>
        </p:nvGraphicFramePr>
        <p:xfrm>
          <a:off x="685800" y="2406400"/>
          <a:ext cx="10674458" cy="366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E21ACC-C83E-C947-A1FB-D2A4618FCB1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340653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FEATURE ENGINEERING</a:t>
            </a:r>
          </a:p>
          <a:p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CRÉATION DE NOUVELLES FEATURES et encodage</a:t>
            </a:r>
            <a:endParaRPr lang="fr-FR" sz="33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364978" y="3002972"/>
            <a:ext cx="4099947" cy="3063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Création de features métier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Création de features arithmétiques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Label </a:t>
            </a:r>
            <a:r>
              <a:rPr lang="fr-FR" sz="2400" dirty="0" err="1"/>
              <a:t>encoding</a:t>
            </a:r>
            <a:endParaRPr lang="fr-FR" sz="2400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One hot </a:t>
            </a:r>
            <a:r>
              <a:rPr lang="fr-FR" sz="2400" dirty="0" err="1"/>
              <a:t>encoding</a:t>
            </a:r>
            <a:endParaRPr lang="fr-F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2EA63-C957-9642-8BDD-6697C4B1069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465A15-90EC-8D4D-9B9F-BDCFE10748A4}"/>
              </a:ext>
            </a:extLst>
          </p:cNvPr>
          <p:cNvSpPr/>
          <p:nvPr/>
        </p:nvSpPr>
        <p:spPr>
          <a:xfrm>
            <a:off x="170134" y="376643"/>
            <a:ext cx="3146854" cy="377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FEATURES MÉTIER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8F10FE-D397-5947-9DF4-AC3528719B6F}"/>
              </a:ext>
            </a:extLst>
          </p:cNvPr>
          <p:cNvSpPr/>
          <p:nvPr/>
        </p:nvSpPr>
        <p:spPr>
          <a:xfrm>
            <a:off x="3649364" y="376644"/>
            <a:ext cx="3146854" cy="377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FEATURES ARITHMÉTIQUES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84FAEE-D8FD-F349-8BBE-B55D2C6034AC}"/>
              </a:ext>
            </a:extLst>
          </p:cNvPr>
          <p:cNvSpPr/>
          <p:nvPr/>
        </p:nvSpPr>
        <p:spPr>
          <a:xfrm>
            <a:off x="170134" y="3015328"/>
            <a:ext cx="3146854" cy="377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LABEL ENCODING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9F7FB4-1EE8-974B-8D72-2988ECEE5B91}"/>
              </a:ext>
            </a:extLst>
          </p:cNvPr>
          <p:cNvSpPr/>
          <p:nvPr/>
        </p:nvSpPr>
        <p:spPr>
          <a:xfrm>
            <a:off x="3649364" y="3002971"/>
            <a:ext cx="3146854" cy="377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ONE 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2E41D-5337-1C40-8E8E-954B99774787}"/>
                  </a:ext>
                </a:extLst>
              </p:cNvPr>
              <p:cNvSpPr txBox="1"/>
              <p:nvPr/>
            </p:nvSpPr>
            <p:spPr>
              <a:xfrm>
                <a:off x="271848" y="887124"/>
                <a:ext cx="2739081" cy="1914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𝑎𝑝𝑝𝑜𝑟𝑡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𝑝𝑟𝑖𝑥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𝑏𝑖𝑒𝑛</m:t>
                        </m:r>
                      </m:den>
                    </m:f>
                  </m:oMath>
                </a14:m>
                <a:endParaRPr lang="fr-FR" sz="1600" dirty="0"/>
              </a:p>
              <a:p>
                <a:endParaRPr lang="fr-FR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𝑝𝑎𝑖𝑒𝑚𝑒𝑛𝑡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𝑎𝑛𝑛𝑢𝑒𝑙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𝑟𝑒𝑣𝑒𝑛𝑢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𝑎𝑛𝑛𝑢𝑒𝑙</m:t>
                        </m:r>
                      </m:den>
                    </m:f>
                  </m:oMath>
                </a14:m>
                <a:endParaRPr lang="fr-FR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𝑎𝑛𝑐𝑖𝑒𝑛𝑛𝑒𝑡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𝑔𝑒</m:t>
                        </m:r>
                      </m:den>
                    </m:f>
                  </m:oMath>
                </a14:m>
                <a:endParaRPr lang="fr-FR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1400" dirty="0"/>
                  <a:t>Nombre de prêts précédents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2E41D-5337-1C40-8E8E-954B99774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8" y="887124"/>
                <a:ext cx="2739081" cy="1914755"/>
              </a:xfrm>
              <a:prstGeom prst="rect">
                <a:avLst/>
              </a:prstGeom>
              <a:blipFill>
                <a:blip r:embed="rId3"/>
                <a:stretch>
                  <a:fillRect l="-922" t="-25166" r="-5530" b="-139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CA0E373-C33B-6344-83CB-EB3F7BFBC0F1}"/>
              </a:ext>
            </a:extLst>
          </p:cNvPr>
          <p:cNvSpPr txBox="1"/>
          <p:nvPr/>
        </p:nvSpPr>
        <p:spPr>
          <a:xfrm>
            <a:off x="3562864" y="887124"/>
            <a:ext cx="27390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Nombre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Moyenne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Somme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Minimum</a:t>
            </a:r>
          </a:p>
        </p:txBody>
      </p:sp>
      <p:graphicFrame>
        <p:nvGraphicFramePr>
          <p:cNvPr id="21" name="Content Placeholder 19">
            <a:extLst>
              <a:ext uri="{FF2B5EF4-FFF2-40B4-BE49-F238E27FC236}">
                <a16:creationId xmlns:a16="http://schemas.microsoft.com/office/drawing/2014/main" id="{AC3FE79A-691E-F74E-9B15-C789D9C1E9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5109125"/>
              </p:ext>
            </p:extLst>
          </p:nvPr>
        </p:nvGraphicFramePr>
        <p:xfrm>
          <a:off x="271847" y="4781023"/>
          <a:ext cx="2739081" cy="13807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2562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366519">
                  <a:extLst>
                    <a:ext uri="{9D8B030D-6E8A-4147-A177-3AD203B41FA5}">
                      <a16:colId xmlns:a16="http://schemas.microsoft.com/office/drawing/2014/main" val="2284055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DefaultData</a:t>
                      </a:r>
                      <a:endParaRPr 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DefaultData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37566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</a:tbl>
          </a:graphicData>
        </a:graphic>
      </p:graphicFrame>
      <p:sp>
        <p:nvSpPr>
          <p:cNvPr id="22" name="Curved Down Arrow 21">
            <a:extLst>
              <a:ext uri="{FF2B5EF4-FFF2-40B4-BE49-F238E27FC236}">
                <a16:creationId xmlns:a16="http://schemas.microsoft.com/office/drawing/2014/main" id="{75F51538-E0FE-6344-9185-EC3DB7106389}"/>
              </a:ext>
            </a:extLst>
          </p:cNvPr>
          <p:cNvSpPr/>
          <p:nvPr/>
        </p:nvSpPr>
        <p:spPr>
          <a:xfrm>
            <a:off x="1041267" y="4281775"/>
            <a:ext cx="1200242" cy="37711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A4E29C-D8D9-C24F-AB76-A3F3F89D649B}"/>
              </a:ext>
            </a:extLst>
          </p:cNvPr>
          <p:cNvSpPr txBox="1"/>
          <p:nvPr/>
        </p:nvSpPr>
        <p:spPr>
          <a:xfrm>
            <a:off x="271847" y="3572814"/>
            <a:ext cx="2739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Pour les features qualitatives avec 2 modalités ou moins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24226-636F-664B-9E64-9A0FAE7946E1}"/>
              </a:ext>
            </a:extLst>
          </p:cNvPr>
          <p:cNvSpPr txBox="1"/>
          <p:nvPr/>
        </p:nvSpPr>
        <p:spPr>
          <a:xfrm>
            <a:off x="3562863" y="3572814"/>
            <a:ext cx="2739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Pour les features qualitatives avec 3 modalités ou plus</a:t>
            </a:r>
          </a:p>
        </p:txBody>
      </p:sp>
      <p:graphicFrame>
        <p:nvGraphicFramePr>
          <p:cNvPr id="25" name="Content Placeholder 19">
            <a:extLst>
              <a:ext uri="{FF2B5EF4-FFF2-40B4-BE49-F238E27FC236}">
                <a16:creationId xmlns:a16="http://schemas.microsoft.com/office/drawing/2014/main" id="{29CBF734-B726-D74B-B12C-A96221A6A4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5648386"/>
              </p:ext>
            </p:extLst>
          </p:nvPr>
        </p:nvGraphicFramePr>
        <p:xfrm>
          <a:off x="3649362" y="4778172"/>
          <a:ext cx="3146856" cy="19397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89719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818584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800047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  <a:gridCol w="738506">
                  <a:extLst>
                    <a:ext uri="{9D8B030D-6E8A-4147-A177-3AD203B41FA5}">
                      <a16:colId xmlns:a16="http://schemas.microsoft.com/office/drawing/2014/main" val="446301590"/>
                    </a:ext>
                  </a:extLst>
                </a:gridCol>
              </a:tblGrid>
              <a:tr h="329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</a:t>
                      </a:r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A_</a:t>
                      </a:r>
                    </a:p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mod1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A_</a:t>
                      </a:r>
                    </a:p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A_</a:t>
                      </a:r>
                    </a:p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mod3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mod3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</a:tbl>
          </a:graphicData>
        </a:graphic>
      </p:graphicFrame>
      <p:sp>
        <p:nvSpPr>
          <p:cNvPr id="26" name="Curved Down Arrow 25">
            <a:extLst>
              <a:ext uri="{FF2B5EF4-FFF2-40B4-BE49-F238E27FC236}">
                <a16:creationId xmlns:a16="http://schemas.microsoft.com/office/drawing/2014/main" id="{0577D2FD-6CCD-C54E-9D8F-633D920F6EEC}"/>
              </a:ext>
            </a:extLst>
          </p:cNvPr>
          <p:cNvSpPr/>
          <p:nvPr/>
        </p:nvSpPr>
        <p:spPr>
          <a:xfrm>
            <a:off x="3909091" y="4268194"/>
            <a:ext cx="959471" cy="37711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Curved Down Arrow 26">
            <a:extLst>
              <a:ext uri="{FF2B5EF4-FFF2-40B4-BE49-F238E27FC236}">
                <a16:creationId xmlns:a16="http://schemas.microsoft.com/office/drawing/2014/main" id="{662A2610-59F0-424B-9A7C-DE148AE9C674}"/>
              </a:ext>
            </a:extLst>
          </p:cNvPr>
          <p:cNvSpPr/>
          <p:nvPr/>
        </p:nvSpPr>
        <p:spPr>
          <a:xfrm>
            <a:off x="3909091" y="4293102"/>
            <a:ext cx="1782117" cy="37711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Curved Down Arrow 27">
            <a:extLst>
              <a:ext uri="{FF2B5EF4-FFF2-40B4-BE49-F238E27FC236}">
                <a16:creationId xmlns:a16="http://schemas.microsoft.com/office/drawing/2014/main" id="{DBD768FF-CC42-C042-BAE1-62DD26CD7FEF}"/>
              </a:ext>
            </a:extLst>
          </p:cNvPr>
          <p:cNvSpPr/>
          <p:nvPr/>
        </p:nvSpPr>
        <p:spPr>
          <a:xfrm>
            <a:off x="3915279" y="4268194"/>
            <a:ext cx="2585515" cy="377117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4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7DD-77BD-3A46-99ED-DF529EEB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fr-FR"/>
              <a:t>PLAN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93238-B59F-D749-8B04-4568D88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Sofia CHEVROLAT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6A33C5-661D-EE47-AC5B-74A70156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D2FD9A-66D2-479E-BE3D-F4552A9A4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91668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87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69E3B-A0B8-F543-96A5-AC2D62E9C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" t="4288" r="1259" b="13396"/>
          <a:stretch/>
        </p:blipFill>
        <p:spPr>
          <a:xfrm>
            <a:off x="18245" y="1"/>
            <a:ext cx="12155510" cy="68559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18245" y="-28126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PRÉPROCESSING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96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1EFBB8-7AFB-2D4A-8AAF-12C6CB026C49}"/>
              </a:ext>
            </a:extLst>
          </p:cNvPr>
          <p:cNvSpPr/>
          <p:nvPr/>
        </p:nvSpPr>
        <p:spPr>
          <a:xfrm>
            <a:off x="0" y="14288"/>
            <a:ext cx="6717278" cy="3414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04243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TRAITEMENT DES ANOMALIES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ANCIENNETÉ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239600" y="2923390"/>
            <a:ext cx="4454169" cy="352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Remplacement de la valeur anormale par </a:t>
            </a:r>
            <a:r>
              <a:rPr lang="fr-FR" sz="2400" dirty="0" err="1"/>
              <a:t>NaN</a:t>
            </a:r>
            <a:endParaRPr lang="fr-FR" sz="2400" dirty="0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Création d’une nouvelle </a:t>
            </a:r>
            <a:r>
              <a:rPr lang="fr-FR" sz="2400" dirty="0" err="1"/>
              <a:t>feature</a:t>
            </a:r>
            <a:r>
              <a:rPr lang="fr-FR" sz="2400" dirty="0"/>
              <a:t> permettant de distinguer ces clients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0" y="3429000"/>
            <a:ext cx="6695246" cy="3440862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2EA63-C957-9642-8BDD-6697C4B1069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- PRÉPROCESSING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9A1BD9D2-8AB1-6E44-B210-EB6360F5FB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906550"/>
              </p:ext>
            </p:extLst>
          </p:nvPr>
        </p:nvGraphicFramePr>
        <p:xfrm>
          <a:off x="966852" y="4529771"/>
          <a:ext cx="1492144" cy="15991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92144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</a:tblGrid>
              <a:tr h="552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DAYS_EMPLOYED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5235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365000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5235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9">
            <a:extLst>
              <a:ext uri="{FF2B5EF4-FFF2-40B4-BE49-F238E27FC236}">
                <a16:creationId xmlns:a16="http://schemas.microsoft.com/office/drawing/2014/main" id="{F078E18D-18CF-BC40-AE50-38578CCEE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268660"/>
              </p:ext>
            </p:extLst>
          </p:nvPr>
        </p:nvGraphicFramePr>
        <p:xfrm>
          <a:off x="2967993" y="4525630"/>
          <a:ext cx="3325929" cy="1603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25877">
                  <a:extLst>
                    <a:ext uri="{9D8B030D-6E8A-4147-A177-3AD203B41FA5}">
                      <a16:colId xmlns:a16="http://schemas.microsoft.com/office/drawing/2014/main" val="3938096738"/>
                    </a:ext>
                  </a:extLst>
                </a:gridCol>
                <a:gridCol w="1900052">
                  <a:extLst>
                    <a:ext uri="{9D8B030D-6E8A-4147-A177-3AD203B41FA5}">
                      <a16:colId xmlns:a16="http://schemas.microsoft.com/office/drawing/2014/main" val="3374655431"/>
                    </a:ext>
                  </a:extLst>
                </a:gridCol>
              </a:tblGrid>
              <a:tr h="6706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DAYS_EMPLOYED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DAYS_EMPLOYED_ANOM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663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NaN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TRUE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4663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FALSE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</a:tbl>
          </a:graphicData>
        </a:graphic>
      </p:graphicFrame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A1CD3CC7-2290-E74D-9820-01DA1FCBCDEA}"/>
              </a:ext>
            </a:extLst>
          </p:cNvPr>
          <p:cNvSpPr/>
          <p:nvPr/>
        </p:nvSpPr>
        <p:spPr>
          <a:xfrm>
            <a:off x="1556951" y="3762635"/>
            <a:ext cx="2360141" cy="624015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8E3D5782-5C2D-9148-9535-E2E206C407B2}"/>
              </a:ext>
            </a:extLst>
          </p:cNvPr>
          <p:cNvSpPr/>
          <p:nvPr/>
        </p:nvSpPr>
        <p:spPr>
          <a:xfrm>
            <a:off x="1556951" y="3762634"/>
            <a:ext cx="3768811" cy="624015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Picture 17" descr="Chart, bar chart, histogram&#10;&#10;Description automatically generated">
            <a:extLst>
              <a:ext uri="{FF2B5EF4-FFF2-40B4-BE49-F238E27FC236}">
                <a16:creationId xmlns:a16="http://schemas.microsoft.com/office/drawing/2014/main" id="{97E0B4F1-2552-C14C-B634-9DAB23C5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25" y="576152"/>
            <a:ext cx="5103027" cy="2820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34880A-5B4E-C84E-9965-0AFD2D76EDB6}"/>
              </a:ext>
            </a:extLst>
          </p:cNvPr>
          <p:cNvSpPr txBox="1"/>
          <p:nvPr/>
        </p:nvSpPr>
        <p:spPr>
          <a:xfrm>
            <a:off x="939371" y="99646"/>
            <a:ext cx="481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DISTRIBUTION DE L’ANCIENNETÉ</a:t>
            </a:r>
          </a:p>
        </p:txBody>
      </p:sp>
    </p:spTree>
    <p:extLst>
      <p:ext uri="{BB962C8B-B14F-4D97-AF65-F5344CB8AC3E}">
        <p14:creationId xmlns:p14="http://schemas.microsoft.com/office/powerpoint/2010/main" val="3990868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600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SUPPRESSION DES COLONNES NON PERTINENTES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ID - SEXE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239600" y="2923390"/>
            <a:ext cx="4454169" cy="352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L’ID client ne contient pas d’information pertinente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Le sexe est supprimé pour éviter tout biais sexiste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2EA63-C957-9642-8BDD-6697C4B1069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- PRÉPROCESSING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CFB6E-8787-B541-8343-D5F4AE1CD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0" r="20593" b="1196"/>
          <a:stretch/>
        </p:blipFill>
        <p:spPr>
          <a:xfrm>
            <a:off x="-13591" y="0"/>
            <a:ext cx="671727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2C4C67-4C7D-C043-BE33-8565528518C9}"/>
              </a:ext>
            </a:extLst>
          </p:cNvPr>
          <p:cNvSpPr/>
          <p:nvPr/>
        </p:nvSpPr>
        <p:spPr>
          <a:xfrm>
            <a:off x="6146" y="0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0720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- PRÉPROCESSING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534325"/>
            <a:ext cx="4785010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Séparation du jeu de données en 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600" dirty="0"/>
              <a:t>Données d’entraînement (80%)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600" dirty="0"/>
              <a:t>Données de test (20%)</a:t>
            </a:r>
          </a:p>
          <a:p>
            <a:pPr lvl="1">
              <a:lnSpc>
                <a:spcPct val="150000"/>
              </a:lnSpc>
            </a:pPr>
            <a:r>
              <a:rPr lang="fr-FR" sz="1600" b="1" dirty="0"/>
              <a:t>en respectant la distribution des classes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Imputation des valeurs manquantes par valeur médiane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Création d’une version standardisée des inputs</a:t>
            </a:r>
          </a:p>
        </p:txBody>
      </p:sp>
      <p:graphicFrame>
        <p:nvGraphicFramePr>
          <p:cNvPr id="16" name="Content Placeholder 19">
            <a:extLst>
              <a:ext uri="{FF2B5EF4-FFF2-40B4-BE49-F238E27FC236}">
                <a16:creationId xmlns:a16="http://schemas.microsoft.com/office/drawing/2014/main" id="{340C8D51-4F0F-9C49-B8DA-3177DB706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868148"/>
              </p:ext>
            </p:extLst>
          </p:nvPr>
        </p:nvGraphicFramePr>
        <p:xfrm>
          <a:off x="465328" y="3635378"/>
          <a:ext cx="2992142" cy="28455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0947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600947">
                  <a:extLst>
                    <a:ext uri="{9D8B030D-6E8A-4147-A177-3AD203B41FA5}">
                      <a16:colId xmlns:a16="http://schemas.microsoft.com/office/drawing/2014/main" val="3384559612"/>
                    </a:ext>
                  </a:extLst>
                </a:gridCol>
                <a:gridCol w="600947">
                  <a:extLst>
                    <a:ext uri="{9D8B030D-6E8A-4147-A177-3AD203B41FA5}">
                      <a16:colId xmlns:a16="http://schemas.microsoft.com/office/drawing/2014/main" val="2131935613"/>
                    </a:ext>
                  </a:extLst>
                </a:gridCol>
                <a:gridCol w="1189301">
                  <a:extLst>
                    <a:ext uri="{9D8B030D-6E8A-4147-A177-3AD203B41FA5}">
                      <a16:colId xmlns:a16="http://schemas.microsoft.com/office/drawing/2014/main" val="140560192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Entraînement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2"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3754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32360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28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282125"/>
                  </a:ext>
                </a:extLst>
              </a:tr>
              <a:tr h="59867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938665"/>
                  </a:ext>
                </a:extLst>
              </a:tr>
            </a:tbl>
          </a:graphicData>
        </a:graphic>
      </p:graphicFrame>
      <p:graphicFrame>
        <p:nvGraphicFramePr>
          <p:cNvPr id="17" name="Content Placeholder 19">
            <a:extLst>
              <a:ext uri="{FF2B5EF4-FFF2-40B4-BE49-F238E27FC236}">
                <a16:creationId xmlns:a16="http://schemas.microsoft.com/office/drawing/2014/main" id="{16273077-0437-2B4D-95FF-0305DD5AE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3853022"/>
              </p:ext>
            </p:extLst>
          </p:nvPr>
        </p:nvGraphicFramePr>
        <p:xfrm>
          <a:off x="3645243" y="3635378"/>
          <a:ext cx="2590529" cy="2300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8187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635607">
                  <a:extLst>
                    <a:ext uri="{9D8B030D-6E8A-4147-A177-3AD203B41FA5}">
                      <a16:colId xmlns:a16="http://schemas.microsoft.com/office/drawing/2014/main" val="1229718022"/>
                    </a:ext>
                  </a:extLst>
                </a:gridCol>
                <a:gridCol w="481874">
                  <a:extLst>
                    <a:ext uri="{9D8B030D-6E8A-4147-A177-3AD203B41FA5}">
                      <a16:colId xmlns:a16="http://schemas.microsoft.com/office/drawing/2014/main" val="3836207423"/>
                    </a:ext>
                  </a:extLst>
                </a:gridCol>
                <a:gridCol w="991174">
                  <a:extLst>
                    <a:ext uri="{9D8B030D-6E8A-4147-A177-3AD203B41FA5}">
                      <a16:colId xmlns:a16="http://schemas.microsoft.com/office/drawing/2014/main" val="559587663"/>
                    </a:ext>
                  </a:extLst>
                </a:gridCol>
              </a:tblGrid>
              <a:tr h="49426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87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5500"/>
                  </a:ext>
                </a:extLst>
              </a:tr>
              <a:tr h="50913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91481"/>
                  </a:ext>
                </a:extLst>
              </a:tr>
              <a:tr h="45611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28990"/>
                  </a:ext>
                </a:extLst>
              </a:tr>
              <a:tr h="49806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282125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7118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Préparation du jeu de données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3100" dirty="0">
                <a:solidFill>
                  <a:schemeClr val="accent1"/>
                </a:solidFill>
              </a:rPr>
              <a:t>séparation 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IMPUTATION standardisation </a:t>
            </a:r>
          </a:p>
        </p:txBody>
      </p:sp>
      <p:graphicFrame>
        <p:nvGraphicFramePr>
          <p:cNvPr id="13" name="Content Placeholder 19">
            <a:extLst>
              <a:ext uri="{FF2B5EF4-FFF2-40B4-BE49-F238E27FC236}">
                <a16:creationId xmlns:a16="http://schemas.microsoft.com/office/drawing/2014/main" id="{1CE51E98-6C54-5345-9951-262D3ECEE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504833"/>
              </p:ext>
            </p:extLst>
          </p:nvPr>
        </p:nvGraphicFramePr>
        <p:xfrm>
          <a:off x="297851" y="172109"/>
          <a:ext cx="6142321" cy="26753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32529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360811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360813">
                  <a:extLst>
                    <a:ext uri="{9D8B030D-6E8A-4147-A177-3AD203B41FA5}">
                      <a16:colId xmlns:a16="http://schemas.microsoft.com/office/drawing/2014/main" val="3903319453"/>
                    </a:ext>
                  </a:extLst>
                </a:gridCol>
                <a:gridCol w="2088168">
                  <a:extLst>
                    <a:ext uri="{9D8B030D-6E8A-4147-A177-3AD203B41FA5}">
                      <a16:colId xmlns:a16="http://schemas.microsoft.com/office/drawing/2014/main" val="2609479307"/>
                    </a:ext>
                  </a:extLst>
                </a:gridCol>
              </a:tblGrid>
              <a:tr h="494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FEAT_1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FEAT_2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FEAT_3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TO_PREDICT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185999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270494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076518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3552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402225"/>
                  </a:ext>
                </a:extLst>
              </a:tr>
              <a:tr h="29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046428"/>
                  </a:ext>
                </a:extLst>
              </a:tr>
              <a:tr h="3399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782276"/>
                  </a:ext>
                </a:extLst>
              </a:tr>
            </a:tbl>
          </a:graphicData>
        </a:graphic>
      </p:graphicFrame>
      <p:sp>
        <p:nvSpPr>
          <p:cNvPr id="7" name="Bent-Up Arrow 6">
            <a:extLst>
              <a:ext uri="{FF2B5EF4-FFF2-40B4-BE49-F238E27FC236}">
                <a16:creationId xmlns:a16="http://schemas.microsoft.com/office/drawing/2014/main" id="{80ACBE7B-5AA2-3441-B3F5-55A62C90533D}"/>
              </a:ext>
            </a:extLst>
          </p:cNvPr>
          <p:cNvSpPr/>
          <p:nvPr/>
        </p:nvSpPr>
        <p:spPr>
          <a:xfrm rot="5400000">
            <a:off x="-907838" y="2637355"/>
            <a:ext cx="2358367" cy="387967"/>
          </a:xfrm>
          <a:prstGeom prst="bentUpArrow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Bent-Up Arrow 19">
            <a:extLst>
              <a:ext uri="{FF2B5EF4-FFF2-40B4-BE49-F238E27FC236}">
                <a16:creationId xmlns:a16="http://schemas.microsoft.com/office/drawing/2014/main" id="{E8DE482B-331B-124E-B1CA-F10B4BF5A065}"/>
              </a:ext>
            </a:extLst>
          </p:cNvPr>
          <p:cNvSpPr/>
          <p:nvPr/>
        </p:nvSpPr>
        <p:spPr>
          <a:xfrm rot="16200000" flipH="1">
            <a:off x="5552885" y="2939669"/>
            <a:ext cx="1753739" cy="387967"/>
          </a:xfrm>
          <a:prstGeom prst="bentUpArrow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0DCCF-861E-904E-B3F1-A0EBC0CA5BDA}"/>
              </a:ext>
            </a:extLst>
          </p:cNvPr>
          <p:cNvSpPr/>
          <p:nvPr/>
        </p:nvSpPr>
        <p:spPr>
          <a:xfrm>
            <a:off x="77362" y="1652155"/>
            <a:ext cx="220489" cy="96746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BDC53B-4AB3-D74A-A2EC-6268D23B3EFB}"/>
              </a:ext>
            </a:extLst>
          </p:cNvPr>
          <p:cNvSpPr/>
          <p:nvPr/>
        </p:nvSpPr>
        <p:spPr>
          <a:xfrm>
            <a:off x="6466393" y="2256781"/>
            <a:ext cx="155569" cy="101789"/>
          </a:xfrm>
          <a:prstGeom prst="rect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912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3D02724-F66D-2445-BCA8-BF498737C127}"/>
              </a:ext>
            </a:extLst>
          </p:cNvPr>
          <p:cNvSpPr/>
          <p:nvPr/>
        </p:nvSpPr>
        <p:spPr>
          <a:xfrm>
            <a:off x="0" y="14288"/>
            <a:ext cx="6717278" cy="6843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E9A764-D9AA-A942-B91F-C6D8BC31B4BA}"/>
              </a:ext>
            </a:extLst>
          </p:cNvPr>
          <p:cNvSpPr txBox="1">
            <a:spLocks/>
          </p:cNvSpPr>
          <p:nvPr/>
        </p:nvSpPr>
        <p:spPr>
          <a:xfrm>
            <a:off x="7239600" y="1029599"/>
            <a:ext cx="4851065" cy="27524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TECHNIQUES DE RÉÉQUILIBRAGE</a:t>
            </a:r>
            <a:br>
              <a:rPr lang="fr-FR" sz="3300" dirty="0"/>
            </a:br>
            <a:r>
              <a:rPr lang="fr-FR" sz="33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UNDERSAMPLING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OVERSAMPLING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CLASS_WEIGHT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6AAA-0087-264F-8C7A-B4A426A0CC2A}"/>
              </a:ext>
            </a:extLst>
          </p:cNvPr>
          <p:cNvSpPr txBox="1"/>
          <p:nvPr/>
        </p:nvSpPr>
        <p:spPr>
          <a:xfrm>
            <a:off x="7239600" y="3921369"/>
            <a:ext cx="4454169" cy="2530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/>
              <a:t>Création de 2 jeux de données supplémentaires : 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 err="1"/>
              <a:t>Undersampled</a:t>
            </a:r>
            <a:endParaRPr lang="fr-FR" sz="2400" dirty="0"/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sz="2400" dirty="0" err="1"/>
              <a:t>Oversampled</a:t>
            </a:r>
            <a:endParaRPr lang="fr-F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2EA63-C957-9642-8BDD-6697C4B1069D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- PRÉPROCESSING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1A9B1-8685-D04D-8042-3FDB33B67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58" b="64928"/>
          <a:stretch/>
        </p:blipFill>
        <p:spPr>
          <a:xfrm>
            <a:off x="673481" y="705678"/>
            <a:ext cx="2339234" cy="2405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45C46-81ED-8C40-8590-76A0FD44A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93" r="55858" b="66957"/>
          <a:stretch/>
        </p:blipFill>
        <p:spPr>
          <a:xfrm>
            <a:off x="673481" y="4633406"/>
            <a:ext cx="2339234" cy="188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FCF9B-D157-1240-B91B-1B98D731E1F5}"/>
              </a:ext>
            </a:extLst>
          </p:cNvPr>
          <p:cNvSpPr txBox="1"/>
          <p:nvPr/>
        </p:nvSpPr>
        <p:spPr>
          <a:xfrm>
            <a:off x="627116" y="99646"/>
            <a:ext cx="539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RÉÉQUILIBRAGE - UNDERSAMPLING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A5530-C93F-C249-9DE7-A11E451CFD4A}"/>
              </a:ext>
            </a:extLst>
          </p:cNvPr>
          <p:cNvSpPr txBox="1"/>
          <p:nvPr/>
        </p:nvSpPr>
        <p:spPr>
          <a:xfrm>
            <a:off x="662591" y="3226496"/>
            <a:ext cx="539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RÉÉQUILIBRAGE - OVERSAMPLING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528F2F-DB4C-6C44-B164-7CAF65744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8" t="4107" b="64928"/>
          <a:stretch/>
        </p:blipFill>
        <p:spPr>
          <a:xfrm>
            <a:off x="4071553" y="1213614"/>
            <a:ext cx="1559990" cy="1358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CE2BEA-949C-7D45-A7CE-7E899A837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8" b="96045"/>
          <a:stretch/>
        </p:blipFill>
        <p:spPr>
          <a:xfrm>
            <a:off x="3535037" y="705678"/>
            <a:ext cx="2437808" cy="2712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2CBC70-1B55-F04B-92E1-F7621C4F9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98" t="-121" b="95847"/>
          <a:stretch/>
        </p:blipFill>
        <p:spPr>
          <a:xfrm>
            <a:off x="3632644" y="3896037"/>
            <a:ext cx="2437808" cy="293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61564-4F90-FC43-B264-ABCA7603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8" t="4107" b="68055"/>
          <a:stretch/>
        </p:blipFill>
        <p:spPr>
          <a:xfrm>
            <a:off x="3024984" y="4104745"/>
            <a:ext cx="3515738" cy="27532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0D4B13-47EC-5B41-8DAF-E062A0AEF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858" b="96058"/>
          <a:stretch/>
        </p:blipFill>
        <p:spPr>
          <a:xfrm>
            <a:off x="685750" y="3979445"/>
            <a:ext cx="2339234" cy="2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74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9"/>
            <a:ext cx="4099947" cy="136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JEUX DE </a:t>
            </a:r>
            <a:r>
              <a:rPr lang="en-US" sz="3200" dirty="0" err="1"/>
              <a:t>DONNéES</a:t>
            </a:r>
            <a:r>
              <a:rPr lang="en-US" sz="3200" dirty="0"/>
              <a:t> </a:t>
            </a:r>
            <a:r>
              <a:rPr lang="en-US" sz="3200" dirty="0" err="1"/>
              <a:t>D’eNTRAÎNEMENT</a:t>
            </a:r>
            <a:r>
              <a:rPr lang="en-US" sz="3200" dirty="0"/>
              <a:t> </a:t>
            </a:r>
            <a:endParaRPr lang="en-US" sz="3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294453" y="2398711"/>
            <a:ext cx="4317196" cy="919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4 jeux de données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72EA5-1869-084A-AE3F-C29AAB35DD4B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- PRÉPROCESSING</a:t>
            </a:r>
          </a:p>
        </p:txBody>
      </p:sp>
      <p:graphicFrame>
        <p:nvGraphicFramePr>
          <p:cNvPr id="15" name="Content Placeholder 19">
            <a:extLst>
              <a:ext uri="{FF2B5EF4-FFF2-40B4-BE49-F238E27FC236}">
                <a16:creationId xmlns:a16="http://schemas.microsoft.com/office/drawing/2014/main" id="{10A8C2C5-ECDC-1643-9C70-76C337042D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387457"/>
              </p:ext>
            </p:extLst>
          </p:nvPr>
        </p:nvGraphicFramePr>
        <p:xfrm>
          <a:off x="453557" y="1357461"/>
          <a:ext cx="6263721" cy="369715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0918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003243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112029">
                  <a:extLst>
                    <a:ext uri="{9D8B030D-6E8A-4147-A177-3AD203B41FA5}">
                      <a16:colId xmlns:a16="http://schemas.microsoft.com/office/drawing/2014/main" val="3977617112"/>
                    </a:ext>
                  </a:extLst>
                </a:gridCol>
                <a:gridCol w="1087855">
                  <a:extLst>
                    <a:ext uri="{9D8B030D-6E8A-4147-A177-3AD203B41FA5}">
                      <a16:colId xmlns:a16="http://schemas.microsoft.com/office/drawing/2014/main" val="3212196672"/>
                    </a:ext>
                  </a:extLst>
                </a:gridCol>
                <a:gridCol w="1049676">
                  <a:extLst>
                    <a:ext uri="{9D8B030D-6E8A-4147-A177-3AD203B41FA5}">
                      <a16:colId xmlns:a16="http://schemas.microsoft.com/office/drawing/2014/main" val="2609479307"/>
                    </a:ext>
                  </a:extLst>
                </a:gridCol>
              </a:tblGrid>
              <a:tr h="560791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6177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LIGNES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80000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12816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12816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147184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185999"/>
                  </a:ext>
                </a:extLst>
              </a:tr>
              <a:tr h="665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COLONNES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1774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1774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1774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1774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270494"/>
                  </a:ext>
                </a:extLst>
              </a:tr>
              <a:tr h="6177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STARNDARDISATION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400" dirty="0">
                          <a:effectLst/>
                        </a:rPr>
                        <a:t>✓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400" dirty="0">
                          <a:effectLst/>
                        </a:rPr>
                        <a:t>✓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0777"/>
                  </a:ext>
                </a:extLst>
              </a:tr>
              <a:tr h="6177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IMPUTATION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✓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Q" sz="1400" dirty="0">
                          <a:effectLst/>
                        </a:rPr>
                        <a:t>✓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076518"/>
                  </a:ext>
                </a:extLst>
              </a:tr>
              <a:tr h="6177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RÉÉQUILIBRAGE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under-sampling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under-sampling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over-sampling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3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111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710766-3210-0B44-ACB4-09D390831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" t="4288" r="1259" b="13396"/>
          <a:stretch/>
        </p:blipFill>
        <p:spPr>
          <a:xfrm>
            <a:off x="18245" y="1"/>
            <a:ext cx="12155510" cy="6855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-20797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SÉLECTION DE L’ALGORITHME</a:t>
            </a:r>
          </a:p>
        </p:txBody>
      </p:sp>
    </p:spTree>
    <p:extLst>
      <p:ext uri="{BB962C8B-B14F-4D97-AF65-F5344CB8AC3E}">
        <p14:creationId xmlns:p14="http://schemas.microsoft.com/office/powerpoint/2010/main" val="2908800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: SÉLECTION DE L’ALGORITHME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370939"/>
            <a:ext cx="434373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Test de 3 algorithmes d’apprentissage supervisé de différentes familles comparés à la </a:t>
            </a:r>
            <a:r>
              <a:rPr lang="fr-FR" dirty="0" err="1"/>
              <a:t>baseline</a:t>
            </a:r>
            <a:r>
              <a:rPr lang="fr-FR" dirty="0"/>
              <a:t> pour chaque stratégie de rééquilibrage</a:t>
            </a:r>
          </a:p>
        </p:txBody>
      </p:sp>
      <p:graphicFrame>
        <p:nvGraphicFramePr>
          <p:cNvPr id="16" name="Content Placeholder 19">
            <a:extLst>
              <a:ext uri="{FF2B5EF4-FFF2-40B4-BE49-F238E27FC236}">
                <a16:creationId xmlns:a16="http://schemas.microsoft.com/office/drawing/2014/main" id="{340C8D51-4F0F-9C49-B8DA-3177DB706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5581811"/>
              </p:ext>
            </p:extLst>
          </p:nvPr>
        </p:nvGraphicFramePr>
        <p:xfrm>
          <a:off x="662609" y="1746649"/>
          <a:ext cx="5844208" cy="24780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22104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2922104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</a:tblGrid>
              <a:tr h="5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Famille</a:t>
                      </a:r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de </a:t>
                      </a:r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modèles</a:t>
                      </a:r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Modèle </a:t>
                      </a:r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choisi</a:t>
                      </a:r>
                      <a:endParaRPr 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Baseline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Dummy Classifier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314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err="1">
                          <a:effectLst/>
                        </a:rPr>
                        <a:t>Linéaires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err="1">
                          <a:effectLst/>
                        </a:rPr>
                        <a:t>Régression</a:t>
                      </a:r>
                      <a:r>
                        <a:rPr lang="en-US" sz="1600" b="0" dirty="0">
                          <a:effectLst/>
                        </a:rPr>
                        <a:t> Logistic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75978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Ensemblistes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Random</a:t>
                      </a:r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Forest Classifier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628990"/>
                  </a:ext>
                </a:extLst>
              </a:tr>
              <a:tr h="4457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Gradient </a:t>
                      </a:r>
                      <a:r>
                        <a:rPr lang="fr-FR" sz="1600" b="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Boosting</a:t>
                      </a:r>
                      <a:endParaRPr lang="fr-FR" sz="1600" b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Light Gradient </a:t>
                      </a:r>
                      <a:r>
                        <a:rPr lang="fr-FR" sz="1600" b="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Boosting</a:t>
                      </a:r>
                      <a:r>
                        <a:rPr lang="fr-FR" sz="1600" b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Machine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413442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57241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CHOIX DE 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sz="2700" dirty="0">
              <a:solidFill>
                <a:schemeClr val="accent1"/>
              </a:solidFill>
            </a:endParaRPr>
          </a:p>
          <a:p>
            <a:r>
              <a:rPr lang="fr-FR" sz="2900" dirty="0">
                <a:solidFill>
                  <a:schemeClr val="accent1"/>
                </a:solidFill>
              </a:rPr>
              <a:t>INSTANTIATION et paramétrage des ALGORITHMES TEST</a:t>
            </a:r>
          </a:p>
        </p:txBody>
      </p:sp>
    </p:spTree>
    <p:extLst>
      <p:ext uri="{BB962C8B-B14F-4D97-AF65-F5344CB8AC3E}">
        <p14:creationId xmlns:p14="http://schemas.microsoft.com/office/powerpoint/2010/main" val="1174123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734238"/>
            <a:ext cx="4785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Problème déséquilibré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Choix d’une métrique appropriée est essentiel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Implémentation d’une métrique et d’une fonction de coût propre permettant de pénaliser plus lourdement les erreurs de prédiction qui coûtent le plus à la banque</a:t>
            </a:r>
            <a:endParaRPr lang="fr-FR" b="1" dirty="0"/>
          </a:p>
        </p:txBody>
      </p:sp>
      <p:pic>
        <p:nvPicPr>
          <p:cNvPr id="5" name="Picture 4" descr="A close up of a measure&#10;&#10;Description automatically generated">
            <a:extLst>
              <a:ext uri="{FF2B5EF4-FFF2-40B4-BE49-F238E27FC236}">
                <a16:creationId xmlns:a16="http://schemas.microsoft.com/office/drawing/2014/main" id="{DB82927A-1A88-AC40-890E-CA52302EE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3" r="19367"/>
          <a:stretch/>
        </p:blipFill>
        <p:spPr>
          <a:xfrm>
            <a:off x="0" y="-1786"/>
            <a:ext cx="671727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7691" y="9499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A20E3-A161-044C-9302-F37B4BA1EBD1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758789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SÉLECTION DE </a:t>
            </a:r>
            <a:r>
              <a:rPr lang="fr-FR" sz="3300" dirty="0" err="1"/>
              <a:t>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2900" dirty="0" err="1">
                <a:solidFill>
                  <a:schemeClr val="accent1"/>
                </a:solidFill>
              </a:rPr>
              <a:t>FoNCTION</a:t>
            </a:r>
            <a:r>
              <a:rPr lang="fr-FR" sz="2900" dirty="0">
                <a:solidFill>
                  <a:schemeClr val="accent1"/>
                </a:solidFill>
              </a:rPr>
              <a:t> DE </a:t>
            </a:r>
            <a:r>
              <a:rPr lang="fr-FR" sz="2900" dirty="0" err="1">
                <a:solidFill>
                  <a:schemeClr val="accent1"/>
                </a:solidFill>
              </a:rPr>
              <a:t>COÛt</a:t>
            </a:r>
            <a:r>
              <a:rPr lang="fr-FR" sz="2900" dirty="0">
                <a:solidFill>
                  <a:schemeClr val="accent1"/>
                </a:solidFill>
              </a:rPr>
              <a:t> </a:t>
            </a:r>
          </a:p>
          <a:p>
            <a:r>
              <a:rPr lang="fr-FR" sz="2900" dirty="0" err="1">
                <a:solidFill>
                  <a:schemeClr val="accent1"/>
                </a:solidFill>
              </a:rPr>
              <a:t>MéTRIQUE</a:t>
            </a:r>
            <a:endParaRPr lang="fr-FR" sz="29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53680-DBFF-5847-B690-4B13748C61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– SÉLECTION DE L’ALGORITHME</a:t>
            </a:r>
          </a:p>
        </p:txBody>
      </p:sp>
    </p:spTree>
    <p:extLst>
      <p:ext uri="{BB962C8B-B14F-4D97-AF65-F5344CB8AC3E}">
        <p14:creationId xmlns:p14="http://schemas.microsoft.com/office/powerpoint/2010/main" val="241902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709EE42-015C-804E-9CA5-A1E58F93D4A8}"/>
              </a:ext>
            </a:extLst>
          </p:cNvPr>
          <p:cNvSpPr/>
          <p:nvPr/>
        </p:nvSpPr>
        <p:spPr>
          <a:xfrm>
            <a:off x="18503" y="0"/>
            <a:ext cx="6717277" cy="6871934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64978" y="2704883"/>
            <a:ext cx="4416205" cy="36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Comparaison des performances de chaque algorithme sur 5 </a:t>
            </a:r>
            <a:r>
              <a:rPr lang="fr-FR" dirty="0" err="1"/>
              <a:t>folds</a:t>
            </a:r>
            <a:r>
              <a:rPr lang="fr-FR" dirty="0"/>
              <a:t> créés à partir des données d’entraînement en respectant la distribution de la prédiction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À chaque </a:t>
            </a:r>
            <a:r>
              <a:rPr lang="fr-FR" dirty="0" err="1"/>
              <a:t>fold</a:t>
            </a:r>
            <a:r>
              <a:rPr lang="fr-FR" dirty="0"/>
              <a:t> :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Entraînement sur les </a:t>
            </a:r>
            <a:r>
              <a:rPr lang="fr-FR" dirty="0">
                <a:solidFill>
                  <a:schemeClr val="accent2"/>
                </a:solidFill>
              </a:rPr>
              <a:t>données « train »</a:t>
            </a:r>
            <a:r>
              <a:rPr lang="fr-FR" dirty="0"/>
              <a:t> 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Prédiction sur les </a:t>
            </a:r>
            <a:r>
              <a:rPr lang="fr-FR" dirty="0">
                <a:solidFill>
                  <a:schemeClr val="accent3"/>
                </a:solidFill>
              </a:rPr>
              <a:t>données « évaluation »</a:t>
            </a:r>
            <a:r>
              <a:rPr lang="fr-FR" dirty="0"/>
              <a:t> par ce nouveau modèle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Prédiction sur les données test.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3B866-23A6-2F44-9A90-9F00550EA583}"/>
              </a:ext>
            </a:extLst>
          </p:cNvPr>
          <p:cNvSpPr txBox="1"/>
          <p:nvPr/>
        </p:nvSpPr>
        <p:spPr>
          <a:xfrm>
            <a:off x="5486399" y="6711073"/>
            <a:ext cx="1331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Marc-Olivier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Jodoin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FD428-026C-EF4F-A9E1-BB7F98F68CD7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– SÉLECTION DE L’ALGORITHME</a:t>
            </a:r>
          </a:p>
        </p:txBody>
      </p:sp>
      <p:graphicFrame>
        <p:nvGraphicFramePr>
          <p:cNvPr id="14" name="Content Placeholder 19">
            <a:extLst>
              <a:ext uri="{FF2B5EF4-FFF2-40B4-BE49-F238E27FC236}">
                <a16:creationId xmlns:a16="http://schemas.microsoft.com/office/drawing/2014/main" id="{100B24C4-36A6-DA4A-86AA-7EDAA6F88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123804"/>
              </p:ext>
            </p:extLst>
          </p:nvPr>
        </p:nvGraphicFramePr>
        <p:xfrm>
          <a:off x="200019" y="1541403"/>
          <a:ext cx="6354243" cy="417788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82827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358815">
                  <a:extLst>
                    <a:ext uri="{9D8B030D-6E8A-4147-A177-3AD203B41FA5}">
                      <a16:colId xmlns:a16="http://schemas.microsoft.com/office/drawing/2014/main" val="2594398696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1753697904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3636815949"/>
                    </a:ext>
                  </a:extLst>
                </a:gridCol>
                <a:gridCol w="1006940">
                  <a:extLst>
                    <a:ext uri="{9D8B030D-6E8A-4147-A177-3AD203B41FA5}">
                      <a16:colId xmlns:a16="http://schemas.microsoft.com/office/drawing/2014/main" val="649490970"/>
                    </a:ext>
                  </a:extLst>
                </a:gridCol>
                <a:gridCol w="937609">
                  <a:extLst>
                    <a:ext uri="{9D8B030D-6E8A-4147-A177-3AD203B41FA5}">
                      <a16:colId xmlns:a16="http://schemas.microsoft.com/office/drawing/2014/main" val="1807559248"/>
                    </a:ext>
                  </a:extLst>
                </a:gridCol>
                <a:gridCol w="946654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948494">
                <a:tc gridSpan="7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noProof="0" dirty="0" err="1">
                          <a:solidFill>
                            <a:schemeClr val="tx1"/>
                          </a:solidFill>
                          <a:effectLst/>
                        </a:rPr>
                        <a:t>KStratifiedFold</a:t>
                      </a:r>
                      <a:endParaRPr lang="fr-FR" sz="1600" b="1" noProof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0061857"/>
                  </a:ext>
                </a:extLst>
              </a:tr>
              <a:tr h="645879"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</a:rPr>
                        <a:t>Itération</a:t>
                      </a:r>
                      <a:endParaRPr lang="fr-FR" sz="1800" b="0" noProof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8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645879">
                <a:tc vMerge="1"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0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63390"/>
                  </a:ext>
                </a:extLst>
              </a:tr>
              <a:tr h="645879">
                <a:tc vMerge="1">
                  <a:txBody>
                    <a:bodyPr/>
                    <a:lstStyle/>
                    <a:p>
                      <a:pPr algn="r" fontAlgn="ctr"/>
                      <a:endParaRPr lang="fr-FR" sz="1400" b="0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22156"/>
                  </a:ext>
                </a:extLst>
              </a:tr>
              <a:tr h="645879">
                <a:tc vMerge="1">
                  <a:txBody>
                    <a:bodyPr/>
                    <a:lstStyle/>
                    <a:p>
                      <a:pPr algn="r" fontAlgn="ctr"/>
                      <a:endParaRPr lang="fr-FR" sz="1400" b="0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875808"/>
                  </a:ext>
                </a:extLst>
              </a:tr>
              <a:tr h="645879">
                <a:tc vMerge="1">
                  <a:txBody>
                    <a:bodyPr/>
                    <a:lstStyle/>
                    <a:p>
                      <a:pPr algn="r" fontAlgn="ctr"/>
                      <a:endParaRPr lang="fr-FR" sz="1400" b="0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8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MQ" sz="1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6683"/>
                  </a:ext>
                </a:extLst>
              </a:tr>
            </a:tbl>
          </a:graphicData>
        </a:graphic>
      </p:graphicFrame>
      <p:sp>
        <p:nvSpPr>
          <p:cNvPr id="22" name="Title 1">
            <a:extLst>
              <a:ext uri="{FF2B5EF4-FFF2-40B4-BE49-F238E27FC236}">
                <a16:creationId xmlns:a16="http://schemas.microsoft.com/office/drawing/2014/main" id="{3FCA4F35-0ECA-714D-B009-A00E46614B9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8467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SÉLECTION DE </a:t>
            </a:r>
            <a:r>
              <a:rPr lang="fr-FR" dirty="0" err="1"/>
              <a:t>L’aLGORITHME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validation CROISÉE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2AB57-D2AC-4148-9EF7-963DDC4868A8}"/>
              </a:ext>
            </a:extLst>
          </p:cNvPr>
          <p:cNvSpPr txBox="1"/>
          <p:nvPr/>
        </p:nvSpPr>
        <p:spPr>
          <a:xfrm>
            <a:off x="1355834" y="890789"/>
            <a:ext cx="413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DONNÉES D’ENTRAÎNEMENT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BAF59-F4CD-9842-8A50-46AF6D2744F6}"/>
              </a:ext>
            </a:extLst>
          </p:cNvPr>
          <p:cNvSpPr/>
          <p:nvPr/>
        </p:nvSpPr>
        <p:spPr>
          <a:xfrm>
            <a:off x="2712731" y="2499310"/>
            <a:ext cx="3834127" cy="470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7955E8-36A9-7246-809D-539C84C9005F}"/>
              </a:ext>
            </a:extLst>
          </p:cNvPr>
          <p:cNvSpPr/>
          <p:nvPr/>
        </p:nvSpPr>
        <p:spPr>
          <a:xfrm>
            <a:off x="1750012" y="2496938"/>
            <a:ext cx="936000" cy="4632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7671F3-252C-CD40-B998-D83C5A2FD1A3}"/>
              </a:ext>
            </a:extLst>
          </p:cNvPr>
          <p:cNvSpPr/>
          <p:nvPr/>
        </p:nvSpPr>
        <p:spPr>
          <a:xfrm>
            <a:off x="2712732" y="3164534"/>
            <a:ext cx="936000" cy="4632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9E4E8E-9A79-3D45-8702-6C747CE1D426}"/>
              </a:ext>
            </a:extLst>
          </p:cNvPr>
          <p:cNvSpPr/>
          <p:nvPr/>
        </p:nvSpPr>
        <p:spPr>
          <a:xfrm>
            <a:off x="1750012" y="5081361"/>
            <a:ext cx="3837600" cy="470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D76DE4-E5A6-BF4B-A1E7-1D337EDF6062}"/>
              </a:ext>
            </a:extLst>
          </p:cNvPr>
          <p:cNvSpPr/>
          <p:nvPr/>
        </p:nvSpPr>
        <p:spPr>
          <a:xfrm>
            <a:off x="3671882" y="3800725"/>
            <a:ext cx="981377" cy="4632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2D380F-F776-5847-AF5B-00F5573AC642}"/>
              </a:ext>
            </a:extLst>
          </p:cNvPr>
          <p:cNvSpPr/>
          <p:nvPr/>
        </p:nvSpPr>
        <p:spPr>
          <a:xfrm>
            <a:off x="4672503" y="4450688"/>
            <a:ext cx="915109" cy="4632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B0F81E-2DCE-2447-96F9-F4CFC139126F}"/>
              </a:ext>
            </a:extLst>
          </p:cNvPr>
          <p:cNvSpPr/>
          <p:nvPr/>
        </p:nvSpPr>
        <p:spPr>
          <a:xfrm>
            <a:off x="5632365" y="5090313"/>
            <a:ext cx="914071" cy="4632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AC52F-52A5-A543-9A36-A48CCFAB0401}"/>
              </a:ext>
            </a:extLst>
          </p:cNvPr>
          <p:cNvSpPr/>
          <p:nvPr/>
        </p:nvSpPr>
        <p:spPr>
          <a:xfrm>
            <a:off x="3671882" y="3160905"/>
            <a:ext cx="2864962" cy="470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4B0C4B-A804-9041-9D46-B185C168ED8A}"/>
              </a:ext>
            </a:extLst>
          </p:cNvPr>
          <p:cNvSpPr/>
          <p:nvPr/>
        </p:nvSpPr>
        <p:spPr>
          <a:xfrm>
            <a:off x="1766972" y="4447059"/>
            <a:ext cx="2883600" cy="470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4D361C-CBB5-0B4E-8A28-E44D57B3F749}"/>
              </a:ext>
            </a:extLst>
          </p:cNvPr>
          <p:cNvSpPr/>
          <p:nvPr/>
        </p:nvSpPr>
        <p:spPr>
          <a:xfrm>
            <a:off x="1766972" y="3800770"/>
            <a:ext cx="1881760" cy="470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FFB093-71F7-7746-A06A-DB2AE8F5E6F9}"/>
              </a:ext>
            </a:extLst>
          </p:cNvPr>
          <p:cNvSpPr/>
          <p:nvPr/>
        </p:nvSpPr>
        <p:spPr>
          <a:xfrm>
            <a:off x="4681212" y="3789093"/>
            <a:ext cx="1864341" cy="470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ADFB75-518A-EB49-A7FE-DC8C791499EE}"/>
              </a:ext>
            </a:extLst>
          </p:cNvPr>
          <p:cNvSpPr/>
          <p:nvPr/>
        </p:nvSpPr>
        <p:spPr>
          <a:xfrm>
            <a:off x="1754931" y="3158265"/>
            <a:ext cx="936000" cy="4632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F386A4-67AD-D94A-BBCF-0532C2561698}"/>
              </a:ext>
            </a:extLst>
          </p:cNvPr>
          <p:cNvSpPr/>
          <p:nvPr/>
        </p:nvSpPr>
        <p:spPr>
          <a:xfrm>
            <a:off x="5622774" y="4452802"/>
            <a:ext cx="914070" cy="4632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442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08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– SÉLECTION DE L’ALGORITHME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094C70-5FBD-604C-828F-59D548FFB1EF}"/>
              </a:ext>
            </a:extLst>
          </p:cNvPr>
          <p:cNvSpPr txBox="1">
            <a:spLocks/>
          </p:cNvSpPr>
          <p:nvPr/>
        </p:nvSpPr>
        <p:spPr>
          <a:xfrm>
            <a:off x="7161864" y="822469"/>
            <a:ext cx="4758789" cy="22011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SÉLECTION DE L’ALGORITHME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300" dirty="0">
                <a:solidFill>
                  <a:schemeClr val="accent1"/>
                </a:solidFill>
              </a:rPr>
              <a:t>COMPARAISON DES PERFORMANCES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1A73-2F1E-2642-B7F9-7DF7FA66DB1F}"/>
              </a:ext>
            </a:extLst>
          </p:cNvPr>
          <p:cNvSpPr txBox="1"/>
          <p:nvPr/>
        </p:nvSpPr>
        <p:spPr>
          <a:xfrm>
            <a:off x="7161864" y="3122474"/>
            <a:ext cx="478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fr-FR" dirty="0"/>
              <a:t>LGBM donne les meilleurs résultats avec un score de 0.048, soit 4.8% de plus que la </a:t>
            </a:r>
            <a:r>
              <a:rPr lang="fr-FR" dirty="0" err="1"/>
              <a:t>baseline</a:t>
            </a:r>
            <a:r>
              <a:rPr lang="fr-FR" dirty="0"/>
              <a:t>.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A2EDBA5B-2B66-604B-A107-184E37EEC6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796343"/>
              </p:ext>
            </p:extLst>
          </p:nvPr>
        </p:nvGraphicFramePr>
        <p:xfrm>
          <a:off x="667924" y="994800"/>
          <a:ext cx="5919831" cy="5334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10299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773363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422377">
                  <a:extLst>
                    <a:ext uri="{9D8B030D-6E8A-4147-A177-3AD203B41FA5}">
                      <a16:colId xmlns:a16="http://schemas.microsoft.com/office/drawing/2014/main" val="1112627262"/>
                    </a:ext>
                  </a:extLst>
                </a:gridCol>
                <a:gridCol w="1013792">
                  <a:extLst>
                    <a:ext uri="{9D8B030D-6E8A-4147-A177-3AD203B41FA5}">
                      <a16:colId xmlns:a16="http://schemas.microsoft.com/office/drawing/2014/main" val="448131148"/>
                    </a:ext>
                  </a:extLst>
                </a:gridCol>
              </a:tblGrid>
              <a:tr h="3612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ALGORITHME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b="1" dirty="0">
                          <a:effectLst/>
                        </a:rPr>
                        <a:t>MÉTHODE DE RÉÉQUILIBRAGE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b="1" dirty="0">
                          <a:effectLst/>
                        </a:rPr>
                        <a:t>SCORE (ENTRAÎNEMENT)*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b="1" dirty="0">
                          <a:effectLst/>
                        </a:rPr>
                        <a:t>SCORE</a:t>
                      </a:r>
                    </a:p>
                    <a:p>
                      <a:pPr algn="ctr" fontAlgn="ctr"/>
                      <a:r>
                        <a:rPr lang="en-MQ" sz="1200" b="1" dirty="0">
                          <a:effectLst/>
                        </a:rPr>
                        <a:t>(TEST)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24084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Dummy Classifier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Dummy Classifier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Undersampling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0.32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83687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Dummy Classifier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Oversampling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0.32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0198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Dummy Classifier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Balanced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- 0.103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- 0.105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8090"/>
                  </a:ext>
                </a:extLst>
              </a:tr>
              <a:tr h="24084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Logistic Regression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46360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Logistic Regression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Undersampling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0.541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- 0.393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08756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Logistic Regression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Oversampling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0.541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- 0.197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980326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Logistic Regression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Balanced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- 0.271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- 0.246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28340"/>
                  </a:ext>
                </a:extLst>
              </a:tr>
              <a:tr h="24084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Random Forest Classifier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051561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Undersampling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0.587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- 0.072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46897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Oversampling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0.917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0.002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314466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Balanced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032266"/>
                  </a:ext>
                </a:extLst>
              </a:tr>
              <a:tr h="24084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LGBM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0.023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0.025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88350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Undersampling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0.605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- 0.095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2355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Oversampling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NA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NA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744931"/>
                  </a:ext>
                </a:extLst>
              </a:tr>
              <a:tr h="240843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Balanced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0.041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0.048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14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788283-A8F0-5A40-BC86-605EA70198F5}"/>
              </a:ext>
            </a:extLst>
          </p:cNvPr>
          <p:cNvSpPr txBox="1"/>
          <p:nvPr/>
        </p:nvSpPr>
        <p:spPr>
          <a:xfrm>
            <a:off x="662152" y="6463862"/>
            <a:ext cx="5938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* Moyenne des scores obtenus sur l’ensemble des </a:t>
            </a:r>
            <a:r>
              <a:rPr lang="fr-FR" sz="1100" i="1" dirty="0" err="1"/>
              <a:t>folds</a:t>
            </a:r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82014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9681C-9A57-7042-AC0C-437797B61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" t="4288" r="1259" b="13396"/>
          <a:stretch/>
        </p:blipFill>
        <p:spPr>
          <a:xfrm>
            <a:off x="18245" y="1"/>
            <a:ext cx="12155510" cy="6855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0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SÉLECTION Des FEATURES</a:t>
            </a:r>
          </a:p>
        </p:txBody>
      </p:sp>
      <p:sp>
        <p:nvSpPr>
          <p:cNvPr id="13" name="Slide Number Placeholder 64">
            <a:extLst>
              <a:ext uri="{FF2B5EF4-FFF2-40B4-BE49-F238E27FC236}">
                <a16:creationId xmlns:a16="http://schemas.microsoft.com/office/drawing/2014/main" id="{DC23B77E-3DE2-0B41-9297-F2F8CC9D56FA}"/>
              </a:ext>
            </a:extLst>
          </p:cNvPr>
          <p:cNvSpPr txBox="1">
            <a:spLocks/>
          </p:cNvSpPr>
          <p:nvPr/>
        </p:nvSpPr>
        <p:spPr>
          <a:xfrm>
            <a:off x="11288511" y="6289263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1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B402A6-4AEC-5C47-B5E7-55BB8A5A68A6}"/>
              </a:ext>
            </a:extLst>
          </p:cNvPr>
          <p:cNvSpPr txBox="1">
            <a:spLocks/>
          </p:cNvSpPr>
          <p:nvPr/>
        </p:nvSpPr>
        <p:spPr>
          <a:xfrm>
            <a:off x="7205816" y="2911861"/>
            <a:ext cx="4619318" cy="304068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fr-FR" sz="2000" cap="none" dirty="0">
                <a:solidFill>
                  <a:schemeClr val="tx2"/>
                </a:solidFill>
              </a:rPr>
              <a:t>Les meilleurs performances sont obtenues en supprimant 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000" cap="none" dirty="0">
                <a:solidFill>
                  <a:schemeClr val="tx2"/>
                </a:solidFill>
              </a:rPr>
              <a:t>Une </a:t>
            </a:r>
            <a:r>
              <a:rPr lang="fr-FR" sz="2000" cap="none" dirty="0" err="1">
                <a:solidFill>
                  <a:schemeClr val="tx2"/>
                </a:solidFill>
              </a:rPr>
              <a:t>feature</a:t>
            </a:r>
            <a:r>
              <a:rPr lang="fr-FR" sz="2000" cap="none" dirty="0">
                <a:solidFill>
                  <a:schemeClr val="tx2"/>
                </a:solidFill>
              </a:rPr>
              <a:t> sur 2 features corrélées à plus de 90%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000" cap="none" dirty="0">
                <a:solidFill>
                  <a:schemeClr val="tx2"/>
                </a:solidFill>
              </a:rPr>
              <a:t>Les features ayant plus de 75% de valeurs manquantes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000" dirty="0"/>
              <a:t>Les features ayant une importance nulle pour </a:t>
            </a:r>
            <a:r>
              <a:rPr lang="fr-FR" sz="2000"/>
              <a:t>le modèle</a:t>
            </a:r>
          </a:p>
          <a:p>
            <a:pPr lvl="1"/>
            <a:endParaRPr lang="fr-FR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fr-FR" sz="2100" b="1" cap="none" dirty="0">
                <a:solidFill>
                  <a:schemeClr val="tx2"/>
                </a:solidFill>
              </a:rPr>
              <a:t>131 features au lieu de 1774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5" y="905458"/>
            <a:ext cx="4619318" cy="17324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SÉLECTION DES FEATURES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COMPARAISON DES PERFORMANCES</a:t>
            </a:r>
          </a:p>
        </p:txBody>
      </p:sp>
      <p:graphicFrame>
        <p:nvGraphicFramePr>
          <p:cNvPr id="8" name="Content Placeholder 19">
            <a:extLst>
              <a:ext uri="{FF2B5EF4-FFF2-40B4-BE49-F238E27FC236}">
                <a16:creationId xmlns:a16="http://schemas.microsoft.com/office/drawing/2014/main" id="{0419AD75-28E3-CB44-AE70-135138B181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592169"/>
              </p:ext>
            </p:extLst>
          </p:nvPr>
        </p:nvGraphicFramePr>
        <p:xfrm>
          <a:off x="564164" y="1169702"/>
          <a:ext cx="6002890" cy="48356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2757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832978">
                  <a:extLst>
                    <a:ext uri="{9D8B030D-6E8A-4147-A177-3AD203B41FA5}">
                      <a16:colId xmlns:a16="http://schemas.microsoft.com/office/drawing/2014/main" val="4018497948"/>
                    </a:ext>
                  </a:extLst>
                </a:gridCol>
                <a:gridCol w="1387155">
                  <a:extLst>
                    <a:ext uri="{9D8B030D-6E8A-4147-A177-3AD203B41FA5}">
                      <a16:colId xmlns:a16="http://schemas.microsoft.com/office/drawing/2014/main" val="3418801964"/>
                    </a:ext>
                  </a:extLst>
                </a:gridCol>
              </a:tblGrid>
              <a:tr h="6642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Features</a:t>
                      </a:r>
                      <a:endParaRPr lang="fr-FR" sz="12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Score</a:t>
                      </a:r>
                    </a:p>
                    <a:p>
                      <a:pPr algn="ctr" font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(TEST)</a:t>
                      </a:r>
                    </a:p>
                  </a:txBody>
                  <a:tcPr marL="244409" marR="146645" marT="146645" marB="146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664234"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Description</a:t>
                      </a:r>
                      <a:endParaRPr lang="fr-FR" sz="1600" dirty="0"/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marL="244409" marR="146645" marT="146645" marB="146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0061857"/>
                  </a:ext>
                </a:extLst>
              </a:tr>
              <a:tr h="734622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400" b="0" dirty="0" err="1">
                          <a:effectLst/>
                        </a:rPr>
                        <a:t>Toutes</a:t>
                      </a:r>
                      <a:r>
                        <a:rPr lang="en-US" sz="1400" b="0" dirty="0">
                          <a:effectLst/>
                        </a:rPr>
                        <a:t> les features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0.108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1995"/>
                  </a:ext>
                </a:extLst>
              </a:tr>
              <a:tr h="73462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dirty="0">
                          <a:effectLst/>
                        </a:rPr>
                        <a:t>Features de la </a:t>
                      </a:r>
                      <a:r>
                        <a:rPr lang="en-US" sz="1200" b="0" dirty="0" err="1">
                          <a:effectLst/>
                        </a:rPr>
                        <a:t>ligne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précédente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</a:p>
                    <a:p>
                      <a:pPr algn="r" fontAlgn="ctr"/>
                      <a:r>
                        <a:rPr lang="en-US" sz="1200" b="0" dirty="0">
                          <a:effectLst/>
                        </a:rPr>
                        <a:t>– features </a:t>
                      </a:r>
                      <a:r>
                        <a:rPr lang="en-US" sz="1200" b="0" dirty="0" err="1">
                          <a:effectLst/>
                        </a:rPr>
                        <a:t>corrélées</a:t>
                      </a:r>
                      <a:endParaRPr lang="en-US" sz="12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dirty="0">
                          <a:effectLst/>
                        </a:rPr>
                        <a:t>Coeff de </a:t>
                      </a:r>
                      <a:r>
                        <a:rPr lang="en-US" sz="1400" b="0" dirty="0" err="1">
                          <a:effectLst/>
                        </a:rPr>
                        <a:t>corr</a:t>
                      </a:r>
                      <a:r>
                        <a:rPr lang="en-US" sz="1400" b="0" dirty="0">
                          <a:effectLst/>
                        </a:rPr>
                        <a:t> de Spearman &gt; 90%</a:t>
                      </a:r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0.106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5579"/>
                  </a:ext>
                </a:extLst>
              </a:tr>
              <a:tr h="679324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MQ" sz="1400" b="0" dirty="0">
                          <a:effectLst/>
                        </a:rPr>
                        <a:t>Features de la ligne précédente – features ayant plus de 75% de valeurs manquantes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MQ" sz="1400" b="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0.106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007082"/>
                  </a:ext>
                </a:extLst>
              </a:tr>
              <a:tr h="679324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Features de la </a:t>
                      </a:r>
                      <a:r>
                        <a:rPr lang="en-US" sz="1400" b="1" dirty="0" err="1">
                          <a:effectLst/>
                        </a:rPr>
                        <a:t>ligne</a:t>
                      </a:r>
                      <a:r>
                        <a:rPr lang="en-US" sz="1400" b="1" dirty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précédente</a:t>
                      </a:r>
                      <a:r>
                        <a:rPr lang="en-US" sz="1400" b="1" dirty="0">
                          <a:effectLst/>
                        </a:rPr>
                        <a:t> – features de 0 importance pour le </a:t>
                      </a:r>
                      <a:r>
                        <a:rPr lang="en-US" sz="1400" b="1" dirty="0" err="1">
                          <a:effectLst/>
                        </a:rPr>
                        <a:t>modèle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0.109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59295"/>
                  </a:ext>
                </a:extLst>
              </a:tr>
              <a:tr h="679324">
                <a:tc gridSpan="2"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Features de la </a:t>
                      </a:r>
                      <a:r>
                        <a:rPr lang="en-US" sz="1400" b="0" dirty="0" err="1">
                          <a:effectLst/>
                        </a:rPr>
                        <a:t>ligne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précédente</a:t>
                      </a:r>
                      <a:r>
                        <a:rPr lang="en-US" sz="1400" b="0" dirty="0">
                          <a:effectLst/>
                        </a:rPr>
                        <a:t> – features </a:t>
                      </a:r>
                      <a:r>
                        <a:rPr lang="en-US" sz="1400" b="0" dirty="0" err="1">
                          <a:effectLst/>
                        </a:rPr>
                        <a:t>ayant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moins</a:t>
                      </a:r>
                      <a:r>
                        <a:rPr lang="en-US" sz="1400" b="0" dirty="0">
                          <a:effectLst/>
                        </a:rPr>
                        <a:t> de 90% </a:t>
                      </a:r>
                      <a:r>
                        <a:rPr lang="en-US" sz="1400" b="0" dirty="0" err="1">
                          <a:effectLst/>
                        </a:rPr>
                        <a:t>d’importance</a:t>
                      </a:r>
                      <a:r>
                        <a:rPr lang="en-US" sz="1400" b="0" dirty="0">
                          <a:effectLst/>
                        </a:rPr>
                        <a:t> pour le </a:t>
                      </a:r>
                      <a:r>
                        <a:rPr lang="en-US" sz="1400" b="0" dirty="0" err="1">
                          <a:effectLst/>
                        </a:rPr>
                        <a:t>modèle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dirty="0">
                          <a:effectLst/>
                        </a:rPr>
                        <a:t>0.101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847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4016CE9-0009-3A42-B692-B9DF812AA251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– SÉLECTION DES FEATURES</a:t>
            </a:r>
          </a:p>
        </p:txBody>
      </p:sp>
    </p:spTree>
    <p:extLst>
      <p:ext uri="{BB962C8B-B14F-4D97-AF65-F5344CB8AC3E}">
        <p14:creationId xmlns:p14="http://schemas.microsoft.com/office/powerpoint/2010/main" val="3268831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D6BF6E-0DFD-0946-B3AF-B7CFCF8B6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" t="4288" r="1259" b="13396"/>
          <a:stretch/>
        </p:blipFill>
        <p:spPr>
          <a:xfrm>
            <a:off x="18245" y="1"/>
            <a:ext cx="12155510" cy="68559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18245" y="0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OPTIMISATION Des </a:t>
            </a:r>
            <a:r>
              <a:rPr lang="fr-FR" dirty="0" err="1"/>
              <a:t>HYPERPARAMèTRES</a:t>
            </a:r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47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B5E72A-E241-9349-A4A0-E1ABD0BB3BA7}"/>
              </a:ext>
            </a:extLst>
          </p:cNvPr>
          <p:cNvSpPr txBox="1">
            <a:spLocks/>
          </p:cNvSpPr>
          <p:nvPr/>
        </p:nvSpPr>
        <p:spPr>
          <a:xfrm>
            <a:off x="7161864" y="820800"/>
            <a:ext cx="4851065" cy="24437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OPTIMISATION DES HYPERPARAMÈTRES</a:t>
            </a:r>
          </a:p>
          <a:p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dirty="0">
                <a:solidFill>
                  <a:schemeClr val="accent1"/>
                </a:solidFill>
              </a:rPr>
              <a:t>RECHERCHE ALÉATOIRE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6557D-2D79-F841-B443-66A523BCE68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– OPTIMISATION DES PARAMÈTRES</a:t>
            </a:r>
          </a:p>
        </p:txBody>
      </p:sp>
      <p:graphicFrame>
        <p:nvGraphicFramePr>
          <p:cNvPr id="9" name="Content Placeholder 19">
            <a:extLst>
              <a:ext uri="{FF2B5EF4-FFF2-40B4-BE49-F238E27FC236}">
                <a16:creationId xmlns:a16="http://schemas.microsoft.com/office/drawing/2014/main" id="{D70A0D21-9742-CB47-BAA8-F5226CA2EE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832654"/>
              </p:ext>
            </p:extLst>
          </p:nvPr>
        </p:nvGraphicFramePr>
        <p:xfrm>
          <a:off x="861848" y="598875"/>
          <a:ext cx="5234152" cy="5742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0253">
                  <a:extLst>
                    <a:ext uri="{9D8B030D-6E8A-4147-A177-3AD203B41FA5}">
                      <a16:colId xmlns:a16="http://schemas.microsoft.com/office/drawing/2014/main" val="2894606720"/>
                    </a:ext>
                  </a:extLst>
                </a:gridCol>
                <a:gridCol w="1632364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575260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  <a:gridCol w="1456275">
                  <a:extLst>
                    <a:ext uri="{9D8B030D-6E8A-4147-A177-3AD203B41FA5}">
                      <a16:colId xmlns:a16="http://schemas.microsoft.com/office/drawing/2014/main" val="1112627262"/>
                    </a:ext>
                  </a:extLst>
                </a:gridCol>
              </a:tblGrid>
              <a:tr h="611040">
                <a:tc>
                  <a:txBody>
                    <a:bodyPr/>
                    <a:lstStyle/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PARAMÈTRE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b="1" dirty="0">
                          <a:effectLst/>
                        </a:rPr>
                        <a:t>ALGORITHME INITIAL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200" b="1" dirty="0">
                          <a:effectLst/>
                        </a:rPr>
                        <a:t>ALGORITHME OPTIMISÉ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36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n_estimators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10000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10000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objective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B</a:t>
                      </a:r>
                      <a:r>
                        <a:rPr lang="en-MQ" sz="1400" dirty="0">
                          <a:effectLst/>
                        </a:rPr>
                        <a:t>inary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B</a:t>
                      </a:r>
                      <a:r>
                        <a:rPr lang="en-MQ" sz="1400" dirty="0">
                          <a:effectLst/>
                        </a:rPr>
                        <a:t>inary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430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class_weight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B</a:t>
                      </a:r>
                      <a:r>
                        <a:rPr lang="en-MQ" sz="1400" dirty="0">
                          <a:effectLst/>
                        </a:rPr>
                        <a:t>alanced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B</a:t>
                      </a:r>
                      <a:r>
                        <a:rPr lang="en-MQ" sz="1400" dirty="0">
                          <a:effectLst/>
                        </a:rPr>
                        <a:t>alanced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167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boosting_type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g</a:t>
                      </a:r>
                      <a:r>
                        <a:rPr lang="en-MQ" sz="1400" dirty="0">
                          <a:effectLst/>
                        </a:rPr>
                        <a:t>bdt</a:t>
                      </a:r>
                    </a:p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 (default value)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dart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12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num_leaves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31</a:t>
                      </a:r>
                    </a:p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(default value)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42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46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learning_rate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0.05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0.051284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051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subsample_for_bin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200000</a:t>
                      </a:r>
                    </a:p>
                    <a:p>
                      <a:pPr algn="ctr" fontAlgn="ctr"/>
                      <a:r>
                        <a:rPr lang="en-MQ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(default value)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60000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8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min_child_samples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20</a:t>
                      </a:r>
                    </a:p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(default value)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210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91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reg_alpha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0.285714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30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reg_lambda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0.081633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472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err="1">
                          <a:effectLst/>
                        </a:rPr>
                        <a:t>colsample_bytree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1.0</a:t>
                      </a:r>
                    </a:p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(default value)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13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subsample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/>
                        <a:t>0.671717</a:t>
                      </a:r>
                      <a:endParaRPr lang="en-MQ" sz="140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6301"/>
                  </a:ext>
                </a:extLst>
              </a:tr>
              <a:tr h="4073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SCORE (TEST)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0.109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effectLst/>
                        </a:rPr>
                        <a:t>0.131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35827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D0571155-1479-EA49-9C84-54EE1D87E599}"/>
              </a:ext>
            </a:extLst>
          </p:cNvPr>
          <p:cNvSpPr txBox="1">
            <a:spLocks/>
          </p:cNvSpPr>
          <p:nvPr/>
        </p:nvSpPr>
        <p:spPr>
          <a:xfrm>
            <a:off x="7230938" y="3264546"/>
            <a:ext cx="4712916" cy="19439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System Font Regular"/>
              <a:buChar char="✅"/>
            </a:pPr>
            <a:r>
              <a:rPr lang="fr-FR" sz="2000" cap="none" dirty="0">
                <a:solidFill>
                  <a:schemeClr val="tx2"/>
                </a:solidFill>
              </a:rPr>
              <a:t>L’algorithme optimisé présente un score de 0.131 :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000" cap="none" dirty="0">
                <a:solidFill>
                  <a:schemeClr val="tx2"/>
                </a:solidFill>
              </a:rPr>
              <a:t>une amélioration de 20% par rapport au score avant optimisation des </a:t>
            </a:r>
            <a:r>
              <a:rPr lang="fr-FR" sz="2000" cap="none" dirty="0" err="1">
                <a:solidFill>
                  <a:schemeClr val="tx2"/>
                </a:solidFill>
              </a:rPr>
              <a:t>hyperparamètres</a:t>
            </a:r>
            <a:r>
              <a:rPr lang="fr-FR" sz="2000" cap="none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3829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0C7204-5C1D-9340-B7BA-F6903BC0D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" t="4288" r="1259" b="13396"/>
          <a:stretch/>
        </p:blipFill>
        <p:spPr>
          <a:xfrm>
            <a:off x="18245" y="1"/>
            <a:ext cx="12155510" cy="68559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0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 err="1"/>
              <a:t>MODèLE</a:t>
            </a:r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92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2669226"/>
            <a:ext cx="47850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Algorithme : Light Gradient </a:t>
            </a:r>
            <a:r>
              <a:rPr lang="fr-FR" dirty="0" err="1"/>
              <a:t>Boosting</a:t>
            </a:r>
            <a:r>
              <a:rPr lang="fr-FR" dirty="0"/>
              <a:t> Machine avec argument </a:t>
            </a:r>
            <a:r>
              <a:rPr lang="fr-FR" dirty="0" err="1"/>
              <a:t>class_weight</a:t>
            </a:r>
            <a:r>
              <a:rPr lang="fr-FR" dirty="0"/>
              <a:t> = ‘</a:t>
            </a:r>
            <a:r>
              <a:rPr lang="fr-FR" dirty="0" err="1"/>
              <a:t>balanced</a:t>
            </a:r>
            <a:r>
              <a:rPr lang="fr-FR" dirty="0"/>
              <a:t>’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Features : 131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dirty="0" err="1"/>
              <a:t>Hyperparamètres</a:t>
            </a:r>
            <a:r>
              <a:rPr lang="fr-FR" dirty="0"/>
              <a:t> optimisés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Score de 0.131 soit 13% de mieux que la </a:t>
            </a:r>
            <a:r>
              <a:rPr lang="fr-FR" dirty="0" err="1"/>
              <a:t>baseline</a:t>
            </a: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Les 5 features les plus importantes sont 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fr-FR" dirty="0"/>
              <a:t>2 indicateurs synthétiques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fr-FR" dirty="0"/>
              <a:t>L’ancienneté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fr-FR" dirty="0"/>
              <a:t>Le montant du crédit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fr-FR" dirty="0"/>
              <a:t>L’âge du demandeur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fr-FR" dirty="0"/>
              <a:t>Cohérent avec les corrélations ressorties de l’analyse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B7BC4E-7412-4946-8E9F-90D1E9FACAA4}"/>
              </a:ext>
            </a:extLst>
          </p:cNvPr>
          <p:cNvSpPr txBox="1">
            <a:spLocks/>
          </p:cNvSpPr>
          <p:nvPr/>
        </p:nvSpPr>
        <p:spPr>
          <a:xfrm>
            <a:off x="7161865" y="629745"/>
            <a:ext cx="4619318" cy="18467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Modèle final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  <a:br>
              <a:rPr lang="fr-FR" dirty="0"/>
            </a:br>
            <a:r>
              <a:rPr lang="fr-FR" dirty="0">
                <a:solidFill>
                  <a:schemeClr val="accent1"/>
                </a:solidFill>
              </a:rPr>
              <a:t>Caractéristiques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DD66F-FE43-3B42-8811-64B0760BF2AC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– MODÈLE FINAL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463DD-95D9-4C45-B7B0-B4EBEF15C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311"/>
          <a:stretch/>
        </p:blipFill>
        <p:spPr>
          <a:xfrm>
            <a:off x="151889" y="1774660"/>
            <a:ext cx="6413500" cy="3045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D8605-9E31-C54A-9427-E5488AA834D9}"/>
              </a:ext>
            </a:extLst>
          </p:cNvPr>
          <p:cNvSpPr txBox="1"/>
          <p:nvPr/>
        </p:nvSpPr>
        <p:spPr>
          <a:xfrm>
            <a:off x="1355834" y="890789"/>
            <a:ext cx="413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15 FEATURES LES PLUS IMPORTANTES</a:t>
            </a:r>
          </a:p>
        </p:txBody>
      </p:sp>
    </p:spTree>
    <p:extLst>
      <p:ext uri="{BB962C8B-B14F-4D97-AF65-F5344CB8AC3E}">
        <p14:creationId xmlns:p14="http://schemas.microsoft.com/office/powerpoint/2010/main" val="3090928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PRODUCTION DU MODÈLE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D5950-2000-4149-B04C-4B9B948F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B832C18-F51F-6E48-A1F9-4EE4E896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D114AD-A4F8-ED49-A1C1-FA1A321AC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/>
          <a:lstStyle/>
          <a:p>
            <a:r>
              <a:rPr lang="fr-FR" dirty="0"/>
              <a:t>SERVEUR API – DASHBOARD – DÉPLOIEMENT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37B95-B7BA-5D41-A56B-D25DB008AD6F}"/>
              </a:ext>
            </a:extLst>
          </p:cNvPr>
          <p:cNvSpPr txBox="1"/>
          <p:nvPr/>
        </p:nvSpPr>
        <p:spPr>
          <a:xfrm>
            <a:off x="2220686" y="4934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714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4" y="3202898"/>
            <a:ext cx="46110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Propose </a:t>
            </a:r>
            <a:r>
              <a:rPr lang="en-US" dirty="0" err="1"/>
              <a:t>l’accès</a:t>
            </a:r>
            <a:r>
              <a:rPr lang="en-US" dirty="0"/>
              <a:t> aux </a:t>
            </a:r>
            <a:r>
              <a:rPr lang="en-US" dirty="0" err="1"/>
              <a:t>données</a:t>
            </a:r>
            <a:r>
              <a:rPr lang="en-US" dirty="0"/>
              <a:t> et au </a:t>
            </a:r>
            <a:r>
              <a:rPr lang="en-US" dirty="0" err="1"/>
              <a:t>modèle</a:t>
            </a:r>
            <a:r>
              <a:rPr lang="en-US" dirty="0"/>
              <a:t> via </a:t>
            </a:r>
            <a:r>
              <a:rPr lang="en-US" dirty="0" err="1"/>
              <a:t>une</a:t>
            </a:r>
            <a:r>
              <a:rPr lang="en-US" dirty="0"/>
              <a:t> API REST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Technologies :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Flask, WSGI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Amazon S3 bucket pour </a:t>
            </a:r>
            <a:r>
              <a:rPr lang="en-US" dirty="0" err="1"/>
              <a:t>simuler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base de </a:t>
            </a:r>
            <a:r>
              <a:rPr lang="en-US" dirty="0" err="1"/>
              <a:t>données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Swagger-</a:t>
            </a:r>
            <a:r>
              <a:rPr lang="en-US" dirty="0" err="1"/>
              <a:t>codegen</a:t>
            </a:r>
            <a:r>
              <a:rPr lang="en-US" dirty="0"/>
              <a:t> et </a:t>
            </a:r>
            <a:r>
              <a:rPr lang="en-US" dirty="0" err="1"/>
              <a:t>OpenAPI</a:t>
            </a:r>
            <a:r>
              <a:rPr lang="en-US" dirty="0"/>
              <a:t>-spec pour </a:t>
            </a:r>
            <a:r>
              <a:rPr lang="en-US" dirty="0" err="1"/>
              <a:t>générer</a:t>
            </a:r>
            <a:r>
              <a:rPr lang="en-US" dirty="0"/>
              <a:t> les stubs </a:t>
            </a:r>
            <a:r>
              <a:rPr lang="en-US" dirty="0" err="1"/>
              <a:t>serveur</a:t>
            </a:r>
            <a:r>
              <a:rPr lang="en-US" dirty="0"/>
              <a:t> et la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A20E3-A161-044C-9302-F37B4BA1EBD1}"/>
              </a:ext>
            </a:extLst>
          </p:cNvPr>
          <p:cNvSpPr txBox="1">
            <a:spLocks/>
          </p:cNvSpPr>
          <p:nvPr/>
        </p:nvSpPr>
        <p:spPr>
          <a:xfrm>
            <a:off x="7161864" y="822470"/>
            <a:ext cx="4441131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300" dirty="0"/>
              <a:t>MISE EN PRODUCTION DU MODÈLE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300" dirty="0">
                <a:solidFill>
                  <a:schemeClr val="accent1"/>
                </a:solidFill>
              </a:rPr>
              <a:t>SERVEUR 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53680-DBFF-5847-B690-4B13748C61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– EXPLOITATION DU MODÈLE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D9AEA5-1DF0-644F-8D53-B9BD6775E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3"/>
          <a:stretch/>
        </p:blipFill>
        <p:spPr>
          <a:xfrm>
            <a:off x="419100" y="0"/>
            <a:ext cx="6036586" cy="685800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64C69E-1F46-BA4F-9A29-79EEB23F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4" y="1248"/>
            <a:ext cx="5463074" cy="685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503B6C-FA6C-D848-ADF6-AAAB253669CA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216810" y="2861647"/>
            <a:ext cx="428879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Interface </a:t>
            </a:r>
            <a:r>
              <a:rPr lang="en-US" sz="2000" dirty="0" err="1"/>
              <a:t>utilisateur</a:t>
            </a:r>
            <a:r>
              <a:rPr lang="en-US" sz="2000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via </a:t>
            </a:r>
            <a:r>
              <a:rPr lang="en-US" sz="2000" dirty="0" err="1"/>
              <a:t>appels</a:t>
            </a:r>
            <a:r>
              <a:rPr lang="en-US" sz="2000" dirty="0"/>
              <a:t> au </a:t>
            </a:r>
            <a:r>
              <a:rPr lang="en-US" sz="2000" dirty="0" err="1"/>
              <a:t>serveur</a:t>
            </a:r>
            <a:r>
              <a:rPr lang="en-US" sz="2000" dirty="0"/>
              <a:t> </a:t>
            </a:r>
            <a:r>
              <a:rPr lang="en-US" sz="2000" dirty="0" err="1"/>
              <a:t>d’API</a:t>
            </a:r>
            <a:r>
              <a:rPr lang="en-US" sz="2000" dirty="0"/>
              <a:t> de 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err="1"/>
              <a:t>Visualiser</a:t>
            </a:r>
            <a:r>
              <a:rPr lang="en-US" sz="2000" dirty="0"/>
              <a:t> le score et son </a:t>
            </a:r>
            <a:r>
              <a:rPr lang="en-US" sz="2000" dirty="0" err="1"/>
              <a:t>interprétation</a:t>
            </a:r>
            <a:r>
              <a:rPr lang="en-US" sz="2000" dirty="0"/>
              <a:t> pour </a:t>
            </a:r>
            <a:r>
              <a:rPr lang="en-US" sz="2000" dirty="0" err="1"/>
              <a:t>chaque</a:t>
            </a:r>
            <a:r>
              <a:rPr lang="en-US" sz="2000" dirty="0"/>
              <a:t> client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err="1"/>
              <a:t>Visualiser</a:t>
            </a:r>
            <a:r>
              <a:rPr lang="en-US" sz="2000" dirty="0"/>
              <a:t> des </a:t>
            </a:r>
            <a:r>
              <a:rPr lang="en-US" sz="2000" dirty="0" err="1"/>
              <a:t>informations</a:t>
            </a:r>
            <a:r>
              <a:rPr lang="en-US" sz="2000" dirty="0"/>
              <a:t> client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/>
              <a:t>Comparer les </a:t>
            </a:r>
            <a:r>
              <a:rPr lang="en-US" sz="2000" dirty="0" err="1"/>
              <a:t>informations</a:t>
            </a:r>
            <a:r>
              <a:rPr lang="en-US" sz="2000" dirty="0"/>
              <a:t> </a:t>
            </a:r>
            <a:r>
              <a:rPr lang="en-US" sz="2000" dirty="0" err="1"/>
              <a:t>descriptives</a:t>
            </a:r>
            <a:r>
              <a:rPr lang="en-US" sz="2000" dirty="0"/>
              <a:t> d’un client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l’ensemble</a:t>
            </a:r>
            <a:r>
              <a:rPr lang="en-US" sz="2000" dirty="0"/>
              <a:t> des clients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un </a:t>
            </a:r>
            <a:r>
              <a:rPr lang="en-US" sz="2000" dirty="0" err="1"/>
              <a:t>groupe</a:t>
            </a:r>
            <a:r>
              <a:rPr lang="en-US" sz="2000" dirty="0"/>
              <a:t> de clients </a:t>
            </a:r>
            <a:r>
              <a:rPr lang="en-US" sz="2000" dirty="0" err="1"/>
              <a:t>similaires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A20E3-A161-044C-9302-F37B4BA1EBD1}"/>
              </a:ext>
            </a:extLst>
          </p:cNvPr>
          <p:cNvSpPr txBox="1">
            <a:spLocks/>
          </p:cNvSpPr>
          <p:nvPr/>
        </p:nvSpPr>
        <p:spPr>
          <a:xfrm>
            <a:off x="7161865" y="822470"/>
            <a:ext cx="4343735" cy="20562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MISE EN PRODUCTION</a:t>
            </a:r>
          </a:p>
          <a:p>
            <a:r>
              <a:rPr lang="fr-FR" sz="3200" dirty="0"/>
              <a:t> DU MODÈLE</a:t>
            </a:r>
            <a:br>
              <a:rPr lang="fr-FR" sz="3200" dirty="0"/>
            </a:br>
            <a:r>
              <a:rPr lang="fr-FR" sz="32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200" dirty="0">
                <a:solidFill>
                  <a:schemeClr val="accent1"/>
                </a:solidFill>
              </a:rPr>
              <a:t>DASHBOARD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53680-DBFF-5847-B690-4B13748C61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– EXPLOITATION DU MODÈLE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1F872-9323-964A-BB94-C31CEF21D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94035" cy="5508171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0FC3F45-1F4F-B14E-A130-29CCF2155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 r="597" b="59837"/>
          <a:stretch/>
        </p:blipFill>
        <p:spPr>
          <a:xfrm>
            <a:off x="0" y="5494767"/>
            <a:ext cx="6717278" cy="13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4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749E-9531-6D4C-B747-8FE3FE7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1" y="643462"/>
            <a:ext cx="4758820" cy="1828276"/>
          </a:xfrm>
        </p:spPr>
        <p:txBody>
          <a:bodyPr>
            <a:normAutofit/>
          </a:bodyPr>
          <a:lstStyle/>
          <a:p>
            <a:r>
              <a:rPr lang="fr-FR" sz="3200" dirty="0"/>
              <a:t>AMÉLIORER L'Expérience DE PRÊT bancaire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862E-E726-BD4E-8ACB-3FB4076D4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434" y="2471738"/>
            <a:ext cx="4477407" cy="36104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.Apple Color Emoji UI"/>
              <a:buChar char="🎯"/>
            </a:pPr>
            <a:r>
              <a:rPr lang="fr-FR" sz="2400" dirty="0"/>
              <a:t>Diminuer le risque de prêt pour la banque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fr-FR" sz="2200" dirty="0"/>
              <a:t>Déterminer le risque de défaut de paiement par client</a:t>
            </a:r>
          </a:p>
          <a:p>
            <a:pPr>
              <a:lnSpc>
                <a:spcPct val="90000"/>
              </a:lnSpc>
              <a:buFont typeface=".Apple Color Emoji UI"/>
              <a:buChar char="🎯"/>
            </a:pPr>
            <a:r>
              <a:rPr lang="fr-FR" sz="2400" dirty="0"/>
              <a:t>Permettre une meilleure expérience client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fr-FR" sz="2200" dirty="0"/>
              <a:t>Expliquer les décisions de prêt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fr-FR" sz="2200" dirty="0"/>
              <a:t>Explorer les informations client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1E7F257-6DAD-4B47-80C5-72B670F5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3720" y="6328800"/>
            <a:ext cx="1609739" cy="378000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34C3C99-E8E8-F446-BEDC-D2774F9D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F13F4-692A-BD4C-8E78-3900784B9F1A}"/>
              </a:ext>
            </a:extLst>
          </p:cNvPr>
          <p:cNvSpPr/>
          <p:nvPr/>
        </p:nvSpPr>
        <p:spPr>
          <a:xfrm>
            <a:off x="0" y="21921"/>
            <a:ext cx="6720840" cy="685800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7ECC4-D32A-6447-BA61-C9F575D60E8E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</a:t>
            </a: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45F16B92-1AFD-8D42-9986-9B4CF2FCD778}"/>
              </a:ext>
            </a:extLst>
          </p:cNvPr>
          <p:cNvSpPr/>
          <p:nvPr/>
        </p:nvSpPr>
        <p:spPr>
          <a:xfrm>
            <a:off x="900818" y="813136"/>
            <a:ext cx="5247385" cy="5247385"/>
          </a:xfrm>
          <a:prstGeom prst="donut">
            <a:avLst>
              <a:gd name="adj" fmla="val 31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19026F1A-5DE7-5E4B-A577-A8EA353322F4}"/>
              </a:ext>
            </a:extLst>
          </p:cNvPr>
          <p:cNvSpPr/>
          <p:nvPr/>
        </p:nvSpPr>
        <p:spPr>
          <a:xfrm>
            <a:off x="688932" y="598118"/>
            <a:ext cx="5674290" cy="5674290"/>
          </a:xfrm>
          <a:prstGeom prst="donut">
            <a:avLst>
              <a:gd name="adj" fmla="val 14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445528FD-E71C-6B4B-9D88-3720617C026A}"/>
              </a:ext>
            </a:extLst>
          </p:cNvPr>
          <p:cNvSpPr/>
          <p:nvPr/>
        </p:nvSpPr>
        <p:spPr>
          <a:xfrm>
            <a:off x="1215024" y="1127342"/>
            <a:ext cx="4631499" cy="4631499"/>
          </a:xfrm>
          <a:prstGeom prst="donut">
            <a:avLst>
              <a:gd name="adj" fmla="val 14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31106-99D1-E441-87EE-8B752CF0240E}"/>
              </a:ext>
            </a:extLst>
          </p:cNvPr>
          <p:cNvSpPr txBox="1"/>
          <p:nvPr/>
        </p:nvSpPr>
        <p:spPr>
          <a:xfrm>
            <a:off x="1445189" y="3105834"/>
            <a:ext cx="4158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Prêt à dépenser</a:t>
            </a:r>
          </a:p>
        </p:txBody>
      </p:sp>
    </p:spTree>
    <p:extLst>
      <p:ext uri="{BB962C8B-B14F-4D97-AF65-F5344CB8AC3E}">
        <p14:creationId xmlns:p14="http://schemas.microsoft.com/office/powerpoint/2010/main" val="167696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2A805FB-FC4D-6540-90C8-29F0006ACF6B}"/>
              </a:ext>
            </a:extLst>
          </p:cNvPr>
          <p:cNvSpPr/>
          <p:nvPr/>
        </p:nvSpPr>
        <p:spPr>
          <a:xfrm>
            <a:off x="0" y="14288"/>
            <a:ext cx="6717278" cy="684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C469-31B1-044E-8439-0555C290A9A3}"/>
              </a:ext>
            </a:extLst>
          </p:cNvPr>
          <p:cNvSpPr txBox="1"/>
          <p:nvPr/>
        </p:nvSpPr>
        <p:spPr>
          <a:xfrm>
            <a:off x="7161865" y="3173208"/>
            <a:ext cx="46017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Serveur API et Dashboard accessibles en ligne 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 err="1"/>
              <a:t>Conténeurisation</a:t>
            </a:r>
            <a:r>
              <a:rPr lang="fr-FR" dirty="0"/>
              <a:t> respective du serveur et du </a:t>
            </a:r>
            <a:r>
              <a:rPr lang="fr-FR" dirty="0" err="1"/>
              <a:t>dashboard</a:t>
            </a:r>
            <a:r>
              <a:rPr lang="fr-FR" dirty="0"/>
              <a:t> via Docker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Déploiement local en test via docker-compose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Chargement sur GitHub et lien avec </a:t>
            </a:r>
            <a:r>
              <a:rPr lang="fr-FR" dirty="0" err="1"/>
              <a:t>Heroku</a:t>
            </a:r>
            <a:endParaRPr lang="fr-FR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/>
              <a:t>Déploiement automatisé via </a:t>
            </a:r>
            <a:r>
              <a:rPr lang="fr-FR" dirty="0" err="1"/>
              <a:t>Heroku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7DBA7-6A8B-EF4A-AA37-AD303F87C1CE}"/>
              </a:ext>
            </a:extLst>
          </p:cNvPr>
          <p:cNvSpPr txBox="1"/>
          <p:nvPr/>
        </p:nvSpPr>
        <p:spPr>
          <a:xfrm>
            <a:off x="5625679" y="6686723"/>
            <a:ext cx="13588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 by Markus </a:t>
            </a:r>
            <a:r>
              <a:rPr lang="en-US" sz="5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Spiske</a:t>
            </a:r>
            <a:r>
              <a:rPr lang="en-US" sz="5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on Unsplash</a:t>
            </a:r>
            <a:endParaRPr lang="fr-FR" sz="5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A20E3-A161-044C-9302-F37B4BA1EBD1}"/>
              </a:ext>
            </a:extLst>
          </p:cNvPr>
          <p:cNvSpPr txBox="1">
            <a:spLocks/>
          </p:cNvSpPr>
          <p:nvPr/>
        </p:nvSpPr>
        <p:spPr>
          <a:xfrm>
            <a:off x="7161865" y="822470"/>
            <a:ext cx="4502914" cy="26065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MISE EN PRODUCTION</a:t>
            </a:r>
          </a:p>
          <a:p>
            <a:r>
              <a:rPr lang="fr-FR" sz="3200" dirty="0"/>
              <a:t>DU MODÈLE</a:t>
            </a:r>
            <a:br>
              <a:rPr lang="fr-FR" sz="3200" dirty="0"/>
            </a:br>
            <a:r>
              <a:rPr lang="fr-FR" sz="32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200" dirty="0">
                <a:solidFill>
                  <a:schemeClr val="accent1"/>
                </a:solidFill>
              </a:rPr>
              <a:t>DÉPLOIEMENT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53680-DBFF-5847-B690-4B13748C61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 – EXPLOITATION DU MODÈLE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11DFD-6019-4741-BE0C-A4165080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" y="437019"/>
            <a:ext cx="6698326" cy="3514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369D4-AA97-F845-A89B-976637F28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15" y="4317179"/>
            <a:ext cx="57150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79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0C7204-5C1D-9340-B7BA-F6903BC0D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" t="4288" r="1259" b="13396"/>
          <a:stretch/>
        </p:blipFill>
        <p:spPr>
          <a:xfrm>
            <a:off x="18245" y="1"/>
            <a:ext cx="12155510" cy="68559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MODÉLISATIONS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E44D4-5600-744E-A7CE-089EEF66F8C4}"/>
              </a:ext>
            </a:extLst>
          </p:cNvPr>
          <p:cNvSpPr/>
          <p:nvPr/>
        </p:nvSpPr>
        <p:spPr>
          <a:xfrm>
            <a:off x="0" y="0"/>
            <a:ext cx="12173755" cy="687193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529711-D020-A64C-8F8F-15CF1C7E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946639"/>
            <a:ext cx="10131427" cy="1468800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D4460E4-CF81-8244-930F-39FC4C5C40C3}"/>
              </a:ext>
            </a:extLst>
          </p:cNvPr>
          <p:cNvSpPr txBox="1">
            <a:spLocks/>
          </p:cNvSpPr>
          <p:nvPr/>
        </p:nvSpPr>
        <p:spPr>
          <a:xfrm>
            <a:off x="768926" y="4993206"/>
            <a:ext cx="10131428" cy="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6784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84A9-2FDF-CC4E-BDED-57C121FC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074333"/>
            <a:ext cx="4240530" cy="1371600"/>
          </a:xfrm>
        </p:spPr>
        <p:txBody>
          <a:bodyPr>
            <a:normAutofit/>
          </a:bodyPr>
          <a:lstStyle/>
          <a:p>
            <a:r>
              <a:rPr lang="fr-FR" sz="3600" dirty="0"/>
              <a:t>CONCLUSIONS</a:t>
            </a:r>
            <a:endParaRPr lang="fr-FR" sz="28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A8A0BBF-925B-C34B-8356-832E699B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8F19D3D3-9BFC-B34B-9076-01D9F9F3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4D763-771A-6643-B227-21E1848A1683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38610DB-C188-0D4D-98EF-86C47D639108}"/>
              </a:ext>
            </a:extLst>
          </p:cNvPr>
          <p:cNvSpPr txBox="1">
            <a:spLocks/>
          </p:cNvSpPr>
          <p:nvPr/>
        </p:nvSpPr>
        <p:spPr>
          <a:xfrm>
            <a:off x="5553962" y="160020"/>
            <a:ext cx="5702971" cy="1285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b="1" dirty="0"/>
              <a:t>JEU DE DONNÉES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700" dirty="0"/>
              <a:t>Jeu de données déséquilibré qui demande la mise en œuvre de stratégies spéciales pour un modèle optimal</a:t>
            </a:r>
          </a:p>
        </p:txBody>
      </p:sp>
      <p:pic>
        <p:nvPicPr>
          <p:cNvPr id="6" name="Graphic 5" descr="Good Inventory">
            <a:extLst>
              <a:ext uri="{FF2B5EF4-FFF2-40B4-BE49-F238E27FC236}">
                <a16:creationId xmlns:a16="http://schemas.microsoft.com/office/drawing/2014/main" id="{9236BB6D-8A9E-A840-8BB9-D32A94E66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7971" y="169409"/>
            <a:ext cx="1285332" cy="128533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BA1AC1-5068-1E4A-9511-B4AD4BC9B996}"/>
              </a:ext>
            </a:extLst>
          </p:cNvPr>
          <p:cNvSpPr txBox="1">
            <a:spLocks/>
          </p:cNvSpPr>
          <p:nvPr/>
        </p:nvSpPr>
        <p:spPr>
          <a:xfrm>
            <a:off x="5553962" y="1430995"/>
            <a:ext cx="6308523" cy="2803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b="1" dirty="0"/>
              <a:t>MODÉLISATION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Implémentation d’une métrique propre au problème permettant de minimiser le risque pour la banque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Le modèle obtient un score de 0.13, soit 13% de plus qu’un modèle qui prédirait systématiquement que le client rembourse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 err="1"/>
              <a:t>Interprétabilité</a:t>
            </a:r>
            <a:r>
              <a:rPr lang="fr-FR" sz="1700" dirty="0"/>
              <a:t> simple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DFCBAEB-4C8E-6448-BC57-57D64696ADA3}"/>
              </a:ext>
            </a:extLst>
          </p:cNvPr>
          <p:cNvSpPr txBox="1">
            <a:spLocks/>
          </p:cNvSpPr>
          <p:nvPr/>
        </p:nvSpPr>
        <p:spPr>
          <a:xfrm>
            <a:off x="5473206" y="4368799"/>
            <a:ext cx="6191572" cy="2430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§"/>
            </a:pPr>
            <a:r>
              <a:rPr lang="fr-FR" sz="1700" b="1" dirty="0"/>
              <a:t>AMÉLIORATIONS POSSIBLES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Amélioration du modèle (optimisation poussée, expert métier)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Déploiement sous réserve de tests réussis</a:t>
            </a:r>
          </a:p>
          <a:p>
            <a:pPr lvl="1">
              <a:lnSpc>
                <a:spcPct val="150000"/>
              </a:lnSpc>
              <a:spcAft>
                <a:spcPts val="400"/>
              </a:spcAft>
              <a:buFont typeface="Wingdings" pitchFamily="2" charset="2"/>
              <a:buChar char="Ø"/>
            </a:pPr>
            <a:r>
              <a:rPr lang="fr-FR" sz="1700" dirty="0"/>
              <a:t>Implémentation d’une fonctionnalité de réentraînement du modèle</a:t>
            </a: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634CAB9F-06E4-6E42-90AA-293B3A9B3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7366" y="4904805"/>
            <a:ext cx="1126540" cy="1126540"/>
          </a:xfrm>
          <a:prstGeom prst="rect">
            <a:avLst/>
          </a:prstGeom>
        </p:spPr>
      </p:pic>
      <p:pic>
        <p:nvPicPr>
          <p:cNvPr id="4" name="Graphic 3" descr="Binary with solid fill">
            <a:extLst>
              <a:ext uri="{FF2B5EF4-FFF2-40B4-BE49-F238E27FC236}">
                <a16:creationId xmlns:a16="http://schemas.microsoft.com/office/drawing/2014/main" id="{23057D82-A6B8-D54A-B4E8-7897B6975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5237" y="2454374"/>
            <a:ext cx="1450797" cy="14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24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D55BBA-27BE-BB43-A8B1-D3857FA6A77F}"/>
              </a:ext>
            </a:extLst>
          </p:cNvPr>
          <p:cNvSpPr txBox="1"/>
          <p:nvPr/>
        </p:nvSpPr>
        <p:spPr>
          <a:xfrm>
            <a:off x="2358390" y="152019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POUR VOTRE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62E6F-6A5A-E643-8F26-A5905FC4A9C7}"/>
              </a:ext>
            </a:extLst>
          </p:cNvPr>
          <p:cNvSpPr txBox="1"/>
          <p:nvPr/>
        </p:nvSpPr>
        <p:spPr>
          <a:xfrm>
            <a:off x="2358390" y="4461510"/>
            <a:ext cx="747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AVEZ-VOUS DES QUESTIONS 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92A42C0-108A-9F40-BCF7-899BC2E88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420" y="2430780"/>
            <a:ext cx="1939290" cy="193929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F1ECCD-D1B9-2249-A1F6-41EF3C23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E3DA6CD1-143F-CB4D-8AC2-901F4BAD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800" y="6328800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</p:spTree>
    <p:extLst>
      <p:ext uri="{BB962C8B-B14F-4D97-AF65-F5344CB8AC3E}">
        <p14:creationId xmlns:p14="http://schemas.microsoft.com/office/powerpoint/2010/main" val="30541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DONNÉES</a:t>
            </a:r>
            <a:endParaRPr lang="en-US" sz="3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EC810-6EF8-FB41-BC02-18BE8722E176}"/>
              </a:ext>
            </a:extLst>
          </p:cNvPr>
          <p:cNvSpPr txBox="1"/>
          <p:nvPr/>
        </p:nvSpPr>
        <p:spPr>
          <a:xfrm>
            <a:off x="7320622" y="2046625"/>
            <a:ext cx="4317196" cy="428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v"/>
            </a:pPr>
            <a:r>
              <a:rPr lang="fr-FR" dirty="0"/>
              <a:t>Base de données bancaires </a:t>
            </a:r>
            <a:r>
              <a:rPr lang="fr-FR" dirty="0" err="1"/>
              <a:t>anonymisées</a:t>
            </a:r>
            <a:endParaRPr lang="fr-FR" dirty="0"/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8 fichiers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425 indicateurs</a:t>
            </a:r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fr-FR" dirty="0"/>
              <a:t>couvrant 5 types d’informations: 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Informations clients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Historique de prêts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Données cartes de crédit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Données liquidités</a:t>
            </a:r>
          </a:p>
          <a:p>
            <a:pPr marL="1200150" lvl="2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Autres informations de traitement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883A7-8BDE-ED40-A4D1-5E88C5315E87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CADRE 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graphicFrame>
        <p:nvGraphicFramePr>
          <p:cNvPr id="11" name="Content Placeholder 19">
            <a:extLst>
              <a:ext uri="{FF2B5EF4-FFF2-40B4-BE49-F238E27FC236}">
                <a16:creationId xmlns:a16="http://schemas.microsoft.com/office/drawing/2014/main" id="{3D603643-67AE-AE4D-B406-1E0EBEE616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77968879"/>
              </p:ext>
            </p:extLst>
          </p:nvPr>
        </p:nvGraphicFramePr>
        <p:xfrm>
          <a:off x="220664" y="211029"/>
          <a:ext cx="6641734" cy="64705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68269">
                  <a:extLst>
                    <a:ext uri="{9D8B030D-6E8A-4147-A177-3AD203B41FA5}">
                      <a16:colId xmlns:a16="http://schemas.microsoft.com/office/drawing/2014/main" val="1021641312"/>
                    </a:ext>
                  </a:extLst>
                </a:gridCol>
                <a:gridCol w="1189684">
                  <a:extLst>
                    <a:ext uri="{9D8B030D-6E8A-4147-A177-3AD203B41FA5}">
                      <a16:colId xmlns:a16="http://schemas.microsoft.com/office/drawing/2014/main" val="2068536404"/>
                    </a:ext>
                  </a:extLst>
                </a:gridCol>
                <a:gridCol w="1320315">
                  <a:extLst>
                    <a:ext uri="{9D8B030D-6E8A-4147-A177-3AD203B41FA5}">
                      <a16:colId xmlns:a16="http://schemas.microsoft.com/office/drawing/2014/main" val="3674993753"/>
                    </a:ext>
                  </a:extLst>
                </a:gridCol>
                <a:gridCol w="1963466">
                  <a:extLst>
                    <a:ext uri="{9D8B030D-6E8A-4147-A177-3AD203B41FA5}">
                      <a16:colId xmlns:a16="http://schemas.microsoft.com/office/drawing/2014/main" val="3938267794"/>
                    </a:ext>
                  </a:extLst>
                </a:gridCol>
              </a:tblGrid>
              <a:tr h="799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FICHIER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DE LIGNES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NB DE COLONNES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244409" marR="146645" marT="146645" marB="1466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70065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app_train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307511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122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Informations client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12131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bureau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1716428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17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Information prêts précédents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784178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bureau_balance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27299925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Information prêts précédents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21462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credit_card_balance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3840312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23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Informations dette mensuelle carte de crédit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01093"/>
                  </a:ext>
                </a:extLst>
              </a:tr>
              <a:tr h="540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POS_CASH_balance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10001358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Informations liquidités mensuelles 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10316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installments_payments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13605401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Informations mensualités précédents prêts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8135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prev_application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1670214</a:t>
                      </a:r>
                      <a:endParaRPr lang="en-MQ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37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Information prêts précédents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40575"/>
                  </a:ext>
                </a:extLst>
              </a:tr>
              <a:tr h="4783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app_test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48744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Q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121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Informations clients </a:t>
                      </a:r>
                    </a:p>
                    <a:p>
                      <a:pPr algn="ctr" fontAlgn="ctr"/>
                      <a:r>
                        <a:rPr lang="fr-F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</a:t>
                      </a:r>
                    </a:p>
                  </a:txBody>
                  <a:tcPr marL="244409" marR="127093" marT="127093" marB="127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  <a:alpha val="3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31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95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F815-D39D-E445-B919-A19D1E68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EXPLORATOIRE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20FA9-FCFC-454B-917D-EAA8C65B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33" y="6328799"/>
            <a:ext cx="2274030" cy="377825"/>
          </a:xfrm>
        </p:spPr>
        <p:txBody>
          <a:bodyPr/>
          <a:lstStyle/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0CF43-C278-A041-97A5-2B15A3E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442AF1-8131-F24B-A3A1-29AFFD7F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/>
          <a:lstStyle/>
          <a:p>
            <a:r>
              <a:rPr lang="fr-FR" dirty="0"/>
              <a:t>Valeurs MANQUANTES – Distributions – ANOMALIES – Corrélations</a:t>
            </a:r>
          </a:p>
        </p:txBody>
      </p:sp>
    </p:spTree>
    <p:extLst>
      <p:ext uri="{BB962C8B-B14F-4D97-AF65-F5344CB8AC3E}">
        <p14:creationId xmlns:p14="http://schemas.microsoft.com/office/powerpoint/2010/main" val="207102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29D067-8D8F-DA44-A9BE-44DE6BA87DA8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8F542-287A-CD4D-A9C1-B763E9AA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978" y="1030288"/>
            <a:ext cx="4099947" cy="103557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Valeurs manquantes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C833D35-D91C-6547-8CDB-985E4C47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2" name="Footer Placeholder 18">
            <a:extLst>
              <a:ext uri="{FF2B5EF4-FFF2-40B4-BE49-F238E27FC236}">
                <a16:creationId xmlns:a16="http://schemas.microsoft.com/office/drawing/2014/main" id="{6D5EE17F-7341-FB41-9B1C-6876814FA046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F4B633-A62E-5645-BAC8-B2D87D43A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85" t="52427" r="24449" b="1"/>
          <a:stretch/>
        </p:blipFill>
        <p:spPr>
          <a:xfrm>
            <a:off x="2507683" y="6551139"/>
            <a:ext cx="2147452" cy="2921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8C5E07-26FA-3A4C-B5AD-1B5498C2E28C}"/>
              </a:ext>
            </a:extLst>
          </p:cNvPr>
          <p:cNvSpPr/>
          <p:nvPr/>
        </p:nvSpPr>
        <p:spPr>
          <a:xfrm>
            <a:off x="3241964" y="6478214"/>
            <a:ext cx="766600" cy="72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DB78C0-2AD6-7549-A3BA-B59E08B3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49" y="5764695"/>
            <a:ext cx="1746779" cy="5623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4FCC41-1110-BA47-9406-635BE69B86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812"/>
          <a:stretch/>
        </p:blipFill>
        <p:spPr>
          <a:xfrm>
            <a:off x="215389" y="160020"/>
            <a:ext cx="6286500" cy="2450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0B0FB0-E0DC-4B4C-A2FE-8E026B78E9F8}"/>
              </a:ext>
            </a:extLst>
          </p:cNvPr>
          <p:cNvSpPr txBox="1"/>
          <p:nvPr/>
        </p:nvSpPr>
        <p:spPr>
          <a:xfrm>
            <a:off x="6955596" y="99646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02988-0423-8047-8A84-B05983324C46}"/>
              </a:ext>
            </a:extLst>
          </p:cNvPr>
          <p:cNvSpPr txBox="1"/>
          <p:nvPr/>
        </p:nvSpPr>
        <p:spPr>
          <a:xfrm>
            <a:off x="7320622" y="2046625"/>
            <a:ext cx="4317196" cy="378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33% des features comptent plus de 50% de données manquantes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Ø"/>
            </a:pPr>
            <a:r>
              <a:rPr lang="fr-FR" dirty="0"/>
              <a:t>Parmi les features particulièrement intéressantes, le taux de remplissage est bien meilleur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2C43F0-D055-2C41-B8A1-1F30FEAFEB52}"/>
              </a:ext>
            </a:extLst>
          </p:cNvPr>
          <p:cNvGrpSpPr/>
          <p:nvPr/>
        </p:nvGrpSpPr>
        <p:grpSpPr>
          <a:xfrm>
            <a:off x="1763255" y="306861"/>
            <a:ext cx="2891880" cy="6146304"/>
            <a:chOff x="2299272" y="405090"/>
            <a:chExt cx="2345272" cy="4984562"/>
          </a:xfrm>
        </p:grpSpPr>
        <p:pic>
          <p:nvPicPr>
            <p:cNvPr id="4" name="Picture 3" descr="Chart, bar chart, histogram&#10;&#10;Description automatically generated">
              <a:extLst>
                <a:ext uri="{FF2B5EF4-FFF2-40B4-BE49-F238E27FC236}">
                  <a16:creationId xmlns:a16="http://schemas.microsoft.com/office/drawing/2014/main" id="{43BED6D1-73F6-4742-87E6-59E2F8AEB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029"/>
            <a:stretch/>
          </p:blipFill>
          <p:spPr>
            <a:xfrm>
              <a:off x="2311628" y="405090"/>
              <a:ext cx="2323221" cy="24673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08B2CC-9848-FE4C-8E11-A1B3C9560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17" r="14620"/>
            <a:stretch/>
          </p:blipFill>
          <p:spPr>
            <a:xfrm>
              <a:off x="2299272" y="2868011"/>
              <a:ext cx="2345272" cy="2521641"/>
            </a:xfrm>
            <a:prstGeom prst="rect">
              <a:avLst/>
            </a:prstGeom>
          </p:spPr>
        </p:pic>
      </p:grp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411B58BE-70DB-1146-9078-DAE7B471C9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36" r="16041"/>
          <a:stretch/>
        </p:blipFill>
        <p:spPr>
          <a:xfrm>
            <a:off x="469176" y="824894"/>
            <a:ext cx="5912452" cy="48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DISTRIBUTIONS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Remboursement des PRÊTS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1289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Distribution déséquilibrée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B08D4C7F-8156-4241-9CFE-9FF114B90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9"/>
          <a:stretch/>
        </p:blipFill>
        <p:spPr>
          <a:xfrm>
            <a:off x="149322" y="1572535"/>
            <a:ext cx="6418633" cy="3617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76138-B515-2D46-B939-CED3EF894D00}"/>
              </a:ext>
            </a:extLst>
          </p:cNvPr>
          <p:cNvSpPr txBox="1"/>
          <p:nvPr/>
        </p:nvSpPr>
        <p:spPr>
          <a:xfrm>
            <a:off x="162105" y="875721"/>
            <a:ext cx="653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RÉPARTITION DES REMBOURSEMENTS DES PRÊTS</a:t>
            </a:r>
          </a:p>
        </p:txBody>
      </p:sp>
    </p:spTree>
    <p:extLst>
      <p:ext uri="{BB962C8B-B14F-4D97-AF65-F5344CB8AC3E}">
        <p14:creationId xmlns:p14="http://schemas.microsoft.com/office/powerpoint/2010/main" val="327054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C8633-3AE0-A14C-848C-F96BA38E7644}"/>
              </a:ext>
            </a:extLst>
          </p:cNvPr>
          <p:cNvSpPr/>
          <p:nvPr/>
        </p:nvSpPr>
        <p:spPr>
          <a:xfrm>
            <a:off x="0" y="0"/>
            <a:ext cx="6717278" cy="6856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F83586-24AC-1745-90D4-ABEFE7235982}"/>
              </a:ext>
            </a:extLst>
          </p:cNvPr>
          <p:cNvSpPr txBox="1"/>
          <p:nvPr/>
        </p:nvSpPr>
        <p:spPr>
          <a:xfrm>
            <a:off x="7018020" y="160020"/>
            <a:ext cx="499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 EXPLORATOIRE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76156782-8ED4-864A-B1A7-64065DA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5600" y="632880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6" name="Footer Placeholder 18">
            <a:extLst>
              <a:ext uri="{FF2B5EF4-FFF2-40B4-BE49-F238E27FC236}">
                <a16:creationId xmlns:a16="http://schemas.microsoft.com/office/drawing/2014/main" id="{C1D8F295-65C1-0949-BEB5-0631D7D40029}"/>
              </a:ext>
            </a:extLst>
          </p:cNvPr>
          <p:cNvSpPr txBox="1">
            <a:spLocks/>
          </p:cNvSpPr>
          <p:nvPr/>
        </p:nvSpPr>
        <p:spPr>
          <a:xfrm>
            <a:off x="6903720" y="6328800"/>
            <a:ext cx="1609739" cy="37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>
                <a:solidFill>
                  <a:schemeClr val="bg2">
                    <a:lumMod val="40000"/>
                    <a:lumOff val="60000"/>
                  </a:schemeClr>
                </a:solidFill>
              </a:rPr>
              <a:t>Sofia CHEVROLAT</a:t>
            </a:r>
            <a:endParaRPr lang="en-US" sz="105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9E2D26-506F-B449-9F38-4ED733098BE5}"/>
              </a:ext>
            </a:extLst>
          </p:cNvPr>
          <p:cNvSpPr txBox="1">
            <a:spLocks/>
          </p:cNvSpPr>
          <p:nvPr/>
        </p:nvSpPr>
        <p:spPr>
          <a:xfrm>
            <a:off x="7161864" y="671989"/>
            <a:ext cx="4851065" cy="18937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DISTRIBUTIONS</a:t>
            </a:r>
            <a:br>
              <a:rPr lang="fr-FR" dirty="0"/>
            </a:br>
            <a:r>
              <a:rPr lang="fr-FR" sz="2700" dirty="0">
                <a:solidFill>
                  <a:schemeClr val="accent1"/>
                </a:solidFill>
              </a:rPr>
              <a:t>_____________</a:t>
            </a:r>
          </a:p>
          <a:p>
            <a:r>
              <a:rPr lang="fr-FR" sz="3100" dirty="0">
                <a:solidFill>
                  <a:schemeClr val="accent1"/>
                </a:solidFill>
              </a:rPr>
              <a:t>variables QUANTITATIVES</a:t>
            </a:r>
            <a:endParaRPr lang="fr-FR" sz="31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33657-7795-FD4A-B238-BD2989145DDD}"/>
              </a:ext>
            </a:extLst>
          </p:cNvPr>
          <p:cNvSpPr txBox="1"/>
          <p:nvPr/>
        </p:nvSpPr>
        <p:spPr>
          <a:xfrm>
            <a:off x="7364978" y="3002973"/>
            <a:ext cx="4099947" cy="1289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fr-FR" dirty="0"/>
              <a:t>Distributions déséquilibrées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340DA-4221-5847-A778-DCA822B9F24A}"/>
              </a:ext>
            </a:extLst>
          </p:cNvPr>
          <p:cNvSpPr/>
          <p:nvPr/>
        </p:nvSpPr>
        <p:spPr>
          <a:xfrm>
            <a:off x="859027" y="1572535"/>
            <a:ext cx="133963" cy="425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EDFD7-8C1B-744B-97B8-5E71B4E308D1}"/>
              </a:ext>
            </a:extLst>
          </p:cNvPr>
          <p:cNvSpPr/>
          <p:nvPr/>
        </p:nvSpPr>
        <p:spPr>
          <a:xfrm>
            <a:off x="4637347" y="5039591"/>
            <a:ext cx="297740" cy="350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2672AA86-B16B-4F48-9384-A87E7E980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84"/>
          <a:stretch/>
        </p:blipFill>
        <p:spPr>
          <a:xfrm>
            <a:off x="135233" y="369332"/>
            <a:ext cx="6396810" cy="6431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1D4DC8-55E5-A24C-A87F-235E42014F23}"/>
              </a:ext>
            </a:extLst>
          </p:cNvPr>
          <p:cNvSpPr txBox="1"/>
          <p:nvPr/>
        </p:nvSpPr>
        <p:spPr>
          <a:xfrm>
            <a:off x="1346886" y="0"/>
            <a:ext cx="463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VALEURS QUANTITATIVES -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6495986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52432</TotalTime>
  <Words>1994</Words>
  <Application>Microsoft Macintosh PowerPoint</Application>
  <PresentationFormat>Widescreen</PresentationFormat>
  <Paragraphs>714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.Apple Color Emoji UI</vt:lpstr>
      <vt:lpstr>Arial</vt:lpstr>
      <vt:lpstr>Calibri</vt:lpstr>
      <vt:lpstr>Calibri Light</vt:lpstr>
      <vt:lpstr>Cambria Math</vt:lpstr>
      <vt:lpstr>System Font Regular</vt:lpstr>
      <vt:lpstr>Wingdings</vt:lpstr>
      <vt:lpstr>Celestial</vt:lpstr>
      <vt:lpstr>PRÊT À DÉPENSER</vt:lpstr>
      <vt:lpstr>PLAN</vt:lpstr>
      <vt:lpstr>CADRE</vt:lpstr>
      <vt:lpstr>AMÉLIORER L'Expérience DE PRÊT bancaire</vt:lpstr>
      <vt:lpstr>DONNÉES</vt:lpstr>
      <vt:lpstr>ANALYSE EXPLORATOIRE</vt:lpstr>
      <vt:lpstr>Valeurs manquantes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MODÉLISATION</vt:lpstr>
      <vt:lpstr>Démarche</vt:lpstr>
      <vt:lpstr>PowerPoint Presentation</vt:lpstr>
      <vt:lpstr>PRÉPROCESSING</vt:lpstr>
      <vt:lpstr>PowerPoint Presentation</vt:lpstr>
      <vt:lpstr>PowerPoint Presentation</vt:lpstr>
      <vt:lpstr>PowerPoint Presentation</vt:lpstr>
      <vt:lpstr>PowerPoint Presentation</vt:lpstr>
      <vt:lpstr>JEUX DE DONNéES D’eNTRAÎNEMENT </vt:lpstr>
      <vt:lpstr>SÉLECTION DE L’ALGORITHME</vt:lpstr>
      <vt:lpstr>PowerPoint Presentation</vt:lpstr>
      <vt:lpstr>PowerPoint Presentation</vt:lpstr>
      <vt:lpstr>PowerPoint Presentation</vt:lpstr>
      <vt:lpstr>PowerPoint Presentation</vt:lpstr>
      <vt:lpstr>SÉLECTION Des FEATURES</vt:lpstr>
      <vt:lpstr>PowerPoint Presentation</vt:lpstr>
      <vt:lpstr>OPTIMISATION Des HYPERPARAMèTRES</vt:lpstr>
      <vt:lpstr>PowerPoint Presentation</vt:lpstr>
      <vt:lpstr>MODèLE</vt:lpstr>
      <vt:lpstr>PowerPoint Presentation</vt:lpstr>
      <vt:lpstr>MISE EN PRODUCTION DU MODÈLE</vt:lpstr>
      <vt:lpstr>PowerPoint Presentation</vt:lpstr>
      <vt:lpstr>PowerPoint Presentation</vt:lpstr>
      <vt:lpstr>PowerPoint Presentation</vt:lpstr>
      <vt:lpstr>DÉMO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OF SEATTLE</dc:title>
  <dc:creator>Sofia Chevrolat</dc:creator>
  <cp:lastModifiedBy>Sofia Chevrolat</cp:lastModifiedBy>
  <cp:revision>972</cp:revision>
  <dcterms:created xsi:type="dcterms:W3CDTF">2020-07-21T12:44:06Z</dcterms:created>
  <dcterms:modified xsi:type="dcterms:W3CDTF">2020-12-31T13:27:27Z</dcterms:modified>
</cp:coreProperties>
</file>